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  <a:prstDash val="dashDot"/>
            </a:ln>
          </a:left>
          <a:right>
            <a:ln w="12700">
              <a:solidFill>
                <a:schemeClr val="tx1"/>
              </a:solidFill>
              <a:prstDash val="dashDot"/>
            </a:ln>
          </a:right>
          <a:top>
            <a:ln w="12700">
              <a:solidFill>
                <a:schemeClr val="tx1"/>
              </a:solidFill>
              <a:prstDash val="dashDot"/>
            </a:ln>
          </a:top>
          <a:bottom>
            <a:ln w="12700">
              <a:solidFill>
                <a:schemeClr val="tx1"/>
              </a:solidFill>
              <a:prstDash val="dashDot"/>
            </a:ln>
          </a:bottom>
          <a:insideH>
            <a:ln w="12700">
              <a:solidFill>
                <a:schemeClr val="tx1"/>
              </a:solidFill>
              <a:prstDash val="dashDot"/>
            </a:ln>
          </a:insideH>
          <a:insideV>
            <a:ln w="12700">
              <a:solidFill>
                <a:schemeClr val="tx1"/>
              </a:solidFill>
              <a:prstDash val="dashDot"/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616DA210-FB5B-4158-B5E0-FEB733F419BA}" styleName="Светлый стиль 3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  <a:prstDash val="dashDot"/>
            </a:ln>
          </a:left>
          <a:right>
            <a:ln w="12700">
              <a:solidFill>
                <a:schemeClr val="tx1"/>
              </a:solidFill>
              <a:prstDash val="dashDot"/>
            </a:ln>
          </a:right>
          <a:top>
            <a:ln w="12700">
              <a:solidFill>
                <a:schemeClr val="tx1"/>
              </a:solidFill>
              <a:prstDash val="dashDot"/>
            </a:ln>
          </a:top>
          <a:bottom>
            <a:ln w="12700">
              <a:solidFill>
                <a:schemeClr val="tx1"/>
              </a:solidFill>
              <a:prstDash val="dashDot"/>
            </a:ln>
          </a:bottom>
          <a:insideH>
            <a:ln w="12700">
              <a:solidFill>
                <a:schemeClr val="tx1"/>
              </a:solidFill>
              <a:prstDash val="dashDot"/>
            </a:ln>
          </a:insideH>
          <a:insideV>
            <a:ln w="12700">
              <a:solidFill>
                <a:schemeClr val="tx1"/>
              </a:solidFill>
              <a:prstDash val="dashDot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band2V>
      <a:tcStyle>
        <a:tcBdr/>
        <a:fill>
          <a:solidFill>
            <a:schemeClr val="tx1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tx1"/>
              </a:solidFill>
              <a:prstDash val="dashDot"/>
              <a:round/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5400">
              <a:solidFill>
                <a:schemeClr val="tx1"/>
              </a:solidFill>
              <a:prstDash val="dashDot"/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5" d="100"/>
          <a:sy n="105" d="100"/>
        </p:scale>
        <p:origin x="714" y="11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38AE962-4EBA-4952-A6C1-8B9FF68D3FC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A6510D3-03FB-42FC-BEB3-4DB45788E28B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2848248" y="658741"/>
            <a:ext cx="4136065" cy="619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8" name="Группа 7"/>
          <p:cNvGrpSpPr/>
          <p:nvPr/>
        </p:nvGrpSpPr>
        <p:grpSpPr bwMode="auto"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/>
            <a:srcRect l="2613" t="3333" r="4896" b="0"/>
            <a:stretch/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Прямоугольник: скругленные углы 6"/>
            <p:cNvSpPr/>
            <p:nvPr/>
          </p:nvSpPr>
          <p:spPr bwMode="auto">
            <a:xfrm>
              <a:off x="7827335" y="109836"/>
              <a:ext cx="4136065" cy="5719464"/>
            </a:xfrm>
            <a:prstGeom prst="roundRect">
              <a:avLst>
                <a:gd name="adj" fmla="val 16667"/>
              </a:avLst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975600" y="658741"/>
            <a:ext cx="3873499" cy="417789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defRPr/>
            </a:pP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C00000"/>
                </a:solidFill>
                <a:latin typeface="+mn-lt"/>
                <a:cs typeface="Times New Roman"/>
              </a:rPr>
              <a:t>Подведение итогов работы </a:t>
            </a:r>
            <a:br>
              <a:rPr lang="ru-RU" sz="3600" b="1">
                <a:solidFill>
                  <a:srgbClr val="C00000"/>
                </a:solidFill>
                <a:latin typeface="+mn-lt"/>
                <a:cs typeface="Times New Roman"/>
              </a:rPr>
            </a:br>
            <a:r>
              <a:rPr lang="ru-RU" sz="3600" b="1">
                <a:solidFill>
                  <a:srgbClr val="C00000"/>
                </a:solidFill>
                <a:latin typeface="+mn-lt"/>
                <a:cs typeface="Times New Roman"/>
              </a:rPr>
              <a:t>в ЭПОС.Школа </a:t>
            </a:r>
            <a:br>
              <a:rPr lang="ru-RU" sz="3600" b="1">
                <a:solidFill>
                  <a:srgbClr val="C00000"/>
                </a:solidFill>
                <a:latin typeface="+mn-lt"/>
                <a:cs typeface="Times New Roman"/>
              </a:rPr>
            </a:br>
            <a:r>
              <a:rPr lang="ru-RU" sz="3600" b="1" u="sng">
                <a:solidFill>
                  <a:srgbClr val="C00000"/>
                </a:solidFill>
                <a:latin typeface="+mn-lt"/>
                <a:cs typeface="Times New Roman"/>
              </a:rPr>
              <a:t>за сентябрь</a:t>
            </a:r>
            <a:br>
              <a:rPr lang="ru-RU" sz="3600" b="1">
                <a:solidFill>
                  <a:srgbClr val="C00000"/>
                </a:solidFill>
                <a:latin typeface="+mn-lt"/>
                <a:cs typeface="Times New Roman"/>
              </a:rPr>
            </a:br>
            <a:r>
              <a:rPr lang="ru-RU" sz="3600" b="1">
                <a:solidFill>
                  <a:srgbClr val="C00000"/>
                </a:solidFill>
                <a:latin typeface="+mn-lt"/>
                <a:cs typeface="Times New Roman"/>
              </a:rPr>
              <a:t>2026-27 уч.г.</a:t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24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0" y="0"/>
            <a:ext cx="12192000" cy="918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  <a:defRPr/>
            </a:pPr>
            <a:r>
              <a:rPr lang="ru-RU" sz="3200"/>
              <a:t>Мониторинг работы ОО в ЭПОС.Школа </a:t>
            </a:r>
            <a:endParaRPr/>
          </a:p>
          <a:p>
            <a:pPr>
              <a:lnSpc>
                <a:spcPts val="3200"/>
              </a:lnSpc>
              <a:defRPr/>
            </a:pPr>
            <a:r>
              <a:rPr lang="ru-RU" sz="3200"/>
              <a:t>через подсистему «Аналитика и отчётность»</a:t>
            </a:r>
            <a:endParaRPr lang="ru-RU" sz="3200" i="1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35454" y="1984248"/>
            <a:ext cx="669732" cy="11125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65574" y="1181466"/>
            <a:ext cx="12050553" cy="204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/>
              <a:buChar char="Ø"/>
              <a:defRPr/>
            </a:pPr>
            <a:r>
              <a:rPr lang="ru-RU" sz="1600">
                <a:latin typeface="Calibri"/>
                <a:ea typeface="Times New Roman"/>
              </a:rPr>
              <a:t>Отчёт «</a:t>
            </a:r>
            <a:r>
              <a:rPr lang="ru-RU" sz="1600" b="1">
                <a:latin typeface="Calibri"/>
                <a:ea typeface="Times New Roman"/>
              </a:rPr>
              <a:t>Общие статистические данные</a:t>
            </a:r>
            <a:r>
              <a:rPr lang="ru-RU" sz="1600">
                <a:latin typeface="Calibri"/>
                <a:ea typeface="Times New Roman"/>
              </a:rPr>
              <a:t>» – мониторинг активности регистрации пользователей в ЭПОС </a:t>
            </a:r>
            <a:endParaRPr/>
          </a:p>
          <a:p>
            <a:pPr algn="just">
              <a:defRPr/>
            </a:pPr>
            <a:r>
              <a:rPr lang="ru-RU" sz="1600">
                <a:latin typeface="Calibri"/>
                <a:ea typeface="Times New Roman"/>
              </a:rPr>
              <a:t>       (</a:t>
            </a:r>
            <a:r>
              <a:rPr lang="ru-RU" sz="1600" b="1">
                <a:latin typeface="Calibri"/>
                <a:ea typeface="Times New Roman"/>
              </a:rPr>
              <a:t>за период с 2 по 30 сентября 2026г</a:t>
            </a:r>
            <a:r>
              <a:rPr lang="ru-RU" sz="1600">
                <a:latin typeface="Calibri"/>
                <a:ea typeface="Times New Roman"/>
              </a:rPr>
              <a:t>.)</a:t>
            </a:r>
            <a:endParaRPr/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1600">
                <a:latin typeface="Calibri"/>
                <a:ea typeface="Calibri"/>
              </a:rPr>
              <a:t>Отчёт «</a:t>
            </a:r>
            <a:r>
              <a:rPr lang="ru-RU" sz="1600" b="1">
                <a:latin typeface="Calibri"/>
                <a:ea typeface="Calibri"/>
              </a:rPr>
              <a:t>Мониторинг активности пользователей (по школам)</a:t>
            </a:r>
            <a:r>
              <a:rPr lang="ru-RU" sz="1600">
                <a:latin typeface="Calibri"/>
                <a:ea typeface="Calibri"/>
              </a:rPr>
              <a:t>» – статистика по работе/использованию ЭЖД </a:t>
            </a:r>
            <a:endParaRPr/>
          </a:p>
          <a:p>
            <a:pPr algn="just">
              <a:defRPr/>
            </a:pPr>
            <a:r>
              <a:rPr lang="ru-RU" sz="1600">
                <a:latin typeface="Calibri"/>
                <a:ea typeface="Calibri"/>
              </a:rPr>
              <a:t>       (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за период с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2 по 30 сентября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2026г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.</a:t>
            </a:r>
            <a:r>
              <a:rPr lang="ru-RU" sz="1600">
                <a:latin typeface="Calibri"/>
                <a:ea typeface="Times New Roman"/>
              </a:rPr>
              <a:t>)</a:t>
            </a:r>
            <a:endParaRPr lang="ru-RU" sz="1600">
              <a:latin typeface="Calibri"/>
              <a:ea typeface="Calibri"/>
            </a:endParaRPr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1600">
                <a:latin typeface="Calibri"/>
                <a:ea typeface="Calibri"/>
              </a:rPr>
              <a:t>Отчёт «</a:t>
            </a:r>
            <a:r>
              <a:rPr lang="ru-RU" sz="1600" b="1">
                <a:latin typeface="Calibri"/>
                <a:ea typeface="Calibri"/>
              </a:rPr>
              <a:t>Мониторинг качества заполнения ЭЖД (по школам)</a:t>
            </a:r>
            <a:r>
              <a:rPr lang="ru-RU" sz="1600">
                <a:latin typeface="Calibri"/>
                <a:ea typeface="Calibri"/>
              </a:rPr>
              <a:t>» – контроль исполнения требований по работе в ЭЖД </a:t>
            </a:r>
            <a:endParaRPr/>
          </a:p>
          <a:p>
            <a:pPr algn="just">
              <a:defRPr/>
            </a:pPr>
            <a:r>
              <a:rPr lang="ru-RU" sz="1600">
                <a:latin typeface="Calibri"/>
                <a:ea typeface="Calibri"/>
              </a:rPr>
              <a:t>       (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за период с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2 по 30 сентября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2026г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.</a:t>
            </a:r>
            <a:r>
              <a:rPr lang="ru-RU" sz="1600">
                <a:latin typeface="Calibri"/>
                <a:ea typeface="Times New Roman"/>
              </a:rPr>
              <a:t>)</a:t>
            </a:r>
            <a:endParaRPr/>
          </a:p>
          <a:p>
            <a:pPr marL="342900" indent="-342900" algn="just">
              <a:buFont typeface="Wingdings"/>
              <a:buChar char="Ø"/>
              <a:defRPr/>
            </a:pPr>
            <a:r>
              <a:rPr lang="ru-RU" sz="1600">
                <a:latin typeface="Calibri"/>
                <a:ea typeface="Calibri"/>
              </a:rPr>
              <a:t>Отчёт «</a:t>
            </a:r>
            <a:r>
              <a:rPr lang="ru-RU" sz="1600" b="1">
                <a:latin typeface="Calibri"/>
                <a:ea typeface="Calibri"/>
              </a:rPr>
              <a:t>Мониторинг качества ведения ЭЖД по ВД (по школам)</a:t>
            </a:r>
            <a:r>
              <a:rPr lang="ru-RU" sz="1600">
                <a:latin typeface="Calibri"/>
                <a:ea typeface="Calibri"/>
              </a:rPr>
              <a:t>» – контроль исполнения требований по работе в ЭЖД                               по внеурочной деятельности (</a:t>
            </a:r>
            <a:r>
              <a:rPr lang="ru-RU" sz="1600" b="1">
                <a:latin typeface="Calibri"/>
                <a:ea typeface="Times New Roman"/>
              </a:rPr>
              <a:t>за период с 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2 по 30 сентября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 2026</a:t>
            </a:r>
            <a:r>
              <a:rPr lang="ru-RU" sz="1600" b="1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г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Calibri"/>
                <a:ea typeface="Times New Roman"/>
                <a:cs typeface="Calibri"/>
              </a:rPr>
              <a:t>.</a:t>
            </a:r>
            <a:r>
              <a:rPr lang="ru-RU" sz="1600">
                <a:latin typeface="Calibri"/>
                <a:ea typeface="Times New Roman"/>
              </a:rPr>
              <a:t>)</a:t>
            </a:r>
            <a:endParaRPr lang="ru-RU" i="1">
              <a:latin typeface="Calibri"/>
              <a:ea typeface="Calibri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20393" y="848997"/>
            <a:ext cx="12033375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>
                <a:solidFill>
                  <a:srgbClr val="C00000"/>
                </a:solidFill>
                <a:latin typeface="Calibri"/>
                <a:ea typeface="Times New Roman"/>
              </a:rPr>
              <a:t>*</a:t>
            </a:r>
            <a:r>
              <a:rPr lang="ru-RU" b="1">
                <a:latin typeface="Calibri"/>
                <a:ea typeface="Times New Roman"/>
              </a:rPr>
              <a:t>Выгрузка 4-ёх отчётов уровня «министерство» </a:t>
            </a:r>
            <a:r>
              <a:rPr lang="ru-RU"/>
              <a:t>сделана из модуля «Аналитика и отчётность»</a:t>
            </a:r>
            <a:r>
              <a:rPr lang="ru-RU" b="1"/>
              <a:t> 08.10.26г.</a:t>
            </a:r>
            <a:r>
              <a:rPr lang="ru-RU" b="1">
                <a:latin typeface="Calibri"/>
                <a:ea typeface="Times New Roman"/>
              </a:rPr>
              <a:t> </a:t>
            </a:r>
            <a:endParaRPr lang="ru-RU"/>
          </a:p>
        </p:txBody>
      </p:sp>
      <p:grpSp>
        <p:nvGrpSpPr>
          <p:cNvPr id="16" name="Группа 15"/>
          <p:cNvGrpSpPr/>
          <p:nvPr/>
        </p:nvGrpSpPr>
        <p:grpSpPr bwMode="auto">
          <a:xfrm>
            <a:off x="193979" y="3324143"/>
            <a:ext cx="11804041" cy="3429560"/>
            <a:chOff x="193979" y="3324143"/>
            <a:chExt cx="11804041" cy="342956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/>
            <a:srcRect l="538" t="0" r="1" b="0"/>
            <a:stretch/>
          </p:blipFill>
          <p:spPr bwMode="auto">
            <a:xfrm>
              <a:off x="193979" y="3324143"/>
              <a:ext cx="11804041" cy="3429560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91115" y="6222465"/>
              <a:ext cx="2386855" cy="506074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 bwMode="auto">
            <a:xfrm>
              <a:off x="291116" y="4582740"/>
              <a:ext cx="2386855" cy="212063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null"/>
          <p:cNvGraphicFramePr>
            <a:graphicFrameLocks xmlns:a="http://schemas.openxmlformats.org/drawingml/2006/main" noGrp="1"/>
          </p:cNvGraphicFramePr>
          <p:nvPr/>
        </p:nvGraphicFramePr>
        <p:xfrm>
          <a:off x="163060" y="575143"/>
          <a:ext cx="5618196" cy="602505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557696"/>
                <a:gridCol w="956436"/>
                <a:gridCol w="1104064"/>
              </a:tblGrid>
              <a:tr h="82934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08.10.2026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за период 02-30.09.2026</a:t>
                      </a:r>
                      <a:endParaRPr/>
                    </a:p>
                  </a:txBody>
                  <a:tcPr marL="3358" marR="3358" marT="3358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Общая доля активности учителей</a:t>
                      </a:r>
                      <a:endParaRPr/>
                    </a:p>
                  </a:txBody>
                  <a:tcPr marL="3358" marR="3358" marT="3358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Доля активности учителей еженедельно</a:t>
                      </a:r>
                      <a:endParaRPr/>
                    </a:p>
                  </a:txBody>
                  <a:tcPr marL="3358" marR="3358" marT="3358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97,17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95,97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98,82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95,88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95,77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98,73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94,94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99,35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94,81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94,32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99,36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92,95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92,56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92,24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99,15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91,97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98,92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91,89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98,17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91,46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99,06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90,79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99,55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90,58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99,37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90,57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99,24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89,87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89,43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96,43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89,29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98,55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89,05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98,83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88,89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470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99,34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88,82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0" y="0"/>
            <a:ext cx="12227264" cy="5185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Мониторинг активности входов </a:t>
            </a:r>
            <a:r>
              <a:rPr lang="ru-RU" u="sng"/>
              <a:t>учителей</a:t>
            </a:r>
            <a:r>
              <a:rPr lang="ru-RU"/>
              <a:t> в ЭПОС – </a:t>
            </a:r>
            <a:r>
              <a:rPr lang="ru-RU" i="1"/>
              <a:t>сентябрь</a:t>
            </a:r>
            <a:r>
              <a:rPr lang="ru-RU" sz="2400" i="1"/>
              <a:t> </a:t>
            </a:r>
            <a:r>
              <a:rPr lang="ru-RU" sz="2400" i="1"/>
              <a:t>2026г.</a:t>
            </a:r>
            <a:endParaRPr/>
          </a:p>
        </p:txBody>
      </p:sp>
      <p:graphicFrame>
        <p:nvGraphicFramePr>
          <p:cNvPr id="4" name="null"/>
          <p:cNvGraphicFramePr>
            <a:graphicFrameLocks xmlns:a="http://schemas.openxmlformats.org/drawingml/2006/main" noGrp="1"/>
          </p:cNvGraphicFramePr>
          <p:nvPr/>
        </p:nvGraphicFramePr>
        <p:xfrm>
          <a:off x="5993372" y="518519"/>
          <a:ext cx="5689029" cy="6035004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373189"/>
                <a:gridCol w="1157920"/>
                <a:gridCol w="1157920"/>
              </a:tblGrid>
              <a:tr h="82832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Муниципальное образование</a:t>
                      </a:r>
                      <a:endParaRPr/>
                    </a:p>
                  </a:txBody>
                  <a:tcPr marL="3358" marR="3358" marT="3358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Общая доля активности учителей</a:t>
                      </a:r>
                      <a:endParaRPr/>
                    </a:p>
                  </a:txBody>
                  <a:tcPr marL="3358" marR="3358" marT="3358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Доля активности учителей еженедельно</a:t>
                      </a:r>
                      <a:endParaRPr/>
                    </a:p>
                  </a:txBody>
                  <a:tcPr marL="3358" marR="3358" marT="3358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98,57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88,53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87,50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87,50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87,40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97,88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86,24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98,66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85,91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85,81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85,12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94,57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83,72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83,66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98,90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83,52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98,99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83,31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89,81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83,01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98,08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82,61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82,09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98,50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81,58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98,60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80,42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79,58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97,78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76,44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3188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 sz="1400"/>
                    </a:p>
                  </a:txBody>
                  <a:tcPr marL="9525" marR="9525" marT="9525" marB="0" anchor="b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68,03</a:t>
                      </a:r>
                      <a:endParaRPr sz="1400" b="1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58546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>
                          <a:latin typeface="Calibri"/>
                        </a:rPr>
                        <a:t>ОБЩИЙ ИТОГ</a:t>
                      </a:r>
                      <a:endParaRPr lang="ru-RU" sz="1600" u="none" strike="noStrike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98,53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85,44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58546"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7620" marR="7620" marT="7620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>
            <a:cxnSpLocks/>
          </p:cNvCxnSpPr>
          <p:nvPr/>
        </p:nvCxnSpPr>
        <p:spPr bwMode="auto">
          <a:xfrm>
            <a:off x="5993371" y="2985470"/>
            <a:ext cx="609499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 bwMode="auto">
          <a:xfrm>
            <a:off x="11682400" y="2523805"/>
            <a:ext cx="636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Выше среднего </a:t>
            </a:r>
            <a:endParaRPr/>
          </a:p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по краю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5581202" name="TextBox 1"/>
          <p:cNvSpPr txBox="1"/>
          <p:nvPr/>
        </p:nvSpPr>
        <p:spPr bwMode="auto">
          <a:xfrm>
            <a:off x="-9601" y="0"/>
            <a:ext cx="12201523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Динамика просмотров ЭД в ЭПОС учащимися и родителями (вместе)</a:t>
            </a:r>
            <a:endParaRPr lang="ru-RU" i="1"/>
          </a:p>
        </p:txBody>
      </p:sp>
      <p:graphicFrame>
        <p:nvGraphicFramePr>
          <p:cNvPr id="1954363457" name="null"/>
          <p:cNvGraphicFramePr>
            <a:graphicFrameLocks xmlns:a="http://schemas.openxmlformats.org/drawingml/2006/main"/>
          </p:cNvGraphicFramePr>
          <p:nvPr/>
        </p:nvGraphicFramePr>
        <p:xfrm>
          <a:off x="202192" y="572509"/>
          <a:ext cx="5935686" cy="5660343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{616DA210-FB5B-4158-B5E0-FEB733F419BA}</a:tableStyleId>
              </a:tblPr>
              <a:tblGrid>
                <a:gridCol w="1813410"/>
                <a:gridCol w="1030569"/>
                <a:gridCol w="1030569"/>
                <a:gridCol w="1030569"/>
                <a:gridCol w="1030569"/>
              </a:tblGrid>
              <a:tr h="57329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u="none" strike="noStrike"/>
                        <a:t>Муниципальное образование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сентябрь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октябрь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ноябрь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декабрь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79,07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88,53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78,21</a:t>
                      </a:r>
                      <a:endParaRPr sz="1400" b="1"/>
                    </a:p>
                  </a:txBody>
                  <a:tcPr marL="9524" marR="9524" marT="9524" marB="0" anchor="ctr"/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92,15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79,42</a:t>
                      </a:r>
                      <a:endParaRPr sz="1400" b="1"/>
                    </a:p>
                  </a:txBody>
                  <a:tcPr marL="9524" marR="9524" marT="9524" marB="0" anchor="ctr"/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84,60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93,01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80,07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86,01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83,74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80,96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82,96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84,33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63,88</a:t>
                      </a:r>
                      <a:endParaRPr sz="1400" b="1"/>
                    </a:p>
                  </a:txBody>
                  <a:tcPr marL="9524" marR="9524" marT="9524" marB="0" anchor="ctr"/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88,97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78,33</a:t>
                      </a:r>
                      <a:endParaRPr sz="1400" b="1"/>
                    </a:p>
                  </a:txBody>
                  <a:tcPr marL="9524" marR="9524" marT="9524" marB="0" anchor="ctr"/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3579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75,04</a:t>
                      </a:r>
                      <a:endParaRPr sz="1400" b="1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88,43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81,52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82,38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4256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86,37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1255146994" name="null"/>
          <p:cNvGraphicFramePr>
            <a:graphicFrameLocks xmlns:a="http://schemas.openxmlformats.org/drawingml/2006/main"/>
          </p:cNvGraphicFramePr>
          <p:nvPr/>
        </p:nvGraphicFramePr>
        <p:xfrm>
          <a:off x="6353177" y="572509"/>
          <a:ext cx="5656913" cy="5671144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{616DA210-FB5B-4158-B5E0-FEB733F419BA}</a:tableStyleId>
              </a:tblPr>
              <a:tblGrid>
                <a:gridCol w="1660722"/>
                <a:gridCol w="1039277"/>
                <a:gridCol w="990000"/>
                <a:gridCol w="990000"/>
                <a:gridCol w="976914"/>
              </a:tblGrid>
              <a:tr h="560104"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u="none" strike="noStrike"/>
                        <a:t>Муниципальное образование</a:t>
                      </a:r>
                      <a:endParaRPr lang="ru-RU" sz="1200"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сентябрь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октябрь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ноябрь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декабрь</a:t>
                      </a:r>
                      <a:endParaRPr/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85,39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81,72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80,19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81,74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77,18</a:t>
                      </a:r>
                      <a:endParaRPr sz="1400" b="1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83,96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88,15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74,42</a:t>
                      </a:r>
                      <a:endParaRPr sz="1400" b="1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83,01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87,06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88,09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84,09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83,52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72,39</a:t>
                      </a:r>
                      <a:endParaRPr sz="1400" b="1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81,40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9511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86,38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0007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89,89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83,86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88,35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79,52</a:t>
                      </a:r>
                      <a:endParaRPr sz="1400" b="1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 sz="1400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90,73</a:t>
                      </a:r>
                      <a:endParaRPr sz="1400" b="1"/>
                    </a:p>
                  </a:txBody>
                  <a:tcPr marL="9524" marR="9524" marT="9524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marL="9524" marR="9524" marT="9524" marB="0" anchor="b">
                    <a:noFill/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 sz="1400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63,51</a:t>
                      </a:r>
                      <a:endParaRPr sz="1400" b="1"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9524" marR="9524" marT="9524" marB="0" anchor="b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marL="9524" marR="9524" marT="9524" marB="0" anchor="b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null"/>
          <p:cNvGraphicFramePr>
            <a:graphicFrameLocks xmlns:a="http://schemas.openxmlformats.org/drawingml/2006/main" noGrp="1"/>
          </p:cNvGraphicFramePr>
          <p:nvPr/>
        </p:nvGraphicFramePr>
        <p:xfrm>
          <a:off x="558147" y="473793"/>
          <a:ext cx="5170881" cy="587310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{616DA210-FB5B-4158-B5E0-FEB733F419BA}</a:tableStyleId>
              </a:tblPr>
              <a:tblGrid>
                <a:gridCol w="2988616"/>
                <a:gridCol w="1108363"/>
                <a:gridCol w="1073902"/>
              </a:tblGrid>
              <a:tr h="509736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u="none" strike="noStrike"/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1" u="none" strike="noStrike"/>
                        <a:t>Доля просмотра ЭД </a:t>
                      </a:r>
                      <a:r>
                        <a:rPr lang="ru-RU" sz="1000" b="1" u="none" strike="noStrike">
                          <a:solidFill>
                            <a:srgbClr val="FF0000"/>
                          </a:solidFill>
                        </a:rPr>
                        <a:t>УЧАЩИМИСЯ и РОДИТЕЛЯМИ </a:t>
                      </a:r>
                      <a:r>
                        <a:rPr lang="ru-RU" sz="1000" b="1" u="none" strike="noStrike">
                          <a:solidFill>
                            <a:schemeClr val="tx1"/>
                          </a:solidFill>
                        </a:rPr>
                        <a:t>(вместе)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399" marR="6399" marT="6399" marB="0"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58663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хотя бы раз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за период</a:t>
                      </a:r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*</a:t>
                      </a:r>
                      <a:endParaRPr/>
                    </a:p>
                  </a:txBody>
                  <a:tcPr marL="6399" marR="6399" marT="6399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Еженедельно</a:t>
                      </a:r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**</a:t>
                      </a:r>
                      <a:endParaRPr/>
                    </a:p>
                  </a:txBody>
                  <a:tcPr marL="6399" marR="6399" marT="6399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2948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96,21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87,57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93,78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84,92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94,43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80,00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91,47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76,64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90,53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76,44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90,28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75,63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84,68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72,50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90,05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72,46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90,21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71,00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88,86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70,61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89,51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69,43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84,04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69,38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85,98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69,28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90,58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69,14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83,80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68,67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86,90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67,40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80,51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67,00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83,26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66,67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85,79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66,60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82,75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66,41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86,21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66,14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2965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 sz="1400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83,66</a:t>
                      </a:r>
                      <a:endParaRPr sz="1400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65,45</a:t>
                      </a:r>
                      <a:endParaRPr sz="1400"/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null"/>
          <p:cNvGraphicFramePr>
            <a:graphicFrameLocks xmlns:a="http://schemas.openxmlformats.org/drawingml/2006/main" noGrp="1"/>
          </p:cNvGraphicFramePr>
          <p:nvPr/>
        </p:nvGraphicFramePr>
        <p:xfrm>
          <a:off x="6464999" y="482491"/>
          <a:ext cx="5439187" cy="5873586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{616DA210-FB5B-4158-B5E0-FEB733F419BA}</a:tableStyleId>
              </a:tblPr>
              <a:tblGrid>
                <a:gridCol w="3107696"/>
                <a:gridCol w="1212106"/>
                <a:gridCol w="1123563"/>
              </a:tblGrid>
              <a:tr h="303529">
                <a:tc row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u="none" strike="noStrike"/>
                        <a:t>Муниципальное образование</a:t>
                      </a:r>
                      <a:endParaRPr/>
                    </a:p>
                  </a:txBody>
                  <a:tcPr marL="6399" marR="6399" marT="6399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1" u="none" strike="noStrike"/>
                        <a:t>Доля просмотра ЭД </a:t>
                      </a:r>
                      <a:r>
                        <a:rPr lang="ru-RU" sz="1000" b="1" u="none" strike="noStrike">
                          <a:solidFill>
                            <a:srgbClr val="FF0000"/>
                          </a:solidFill>
                        </a:rPr>
                        <a:t>УЧАЩИМИСЯ и РОДИТЕЛЯМИ </a:t>
                      </a:r>
                      <a:r>
                        <a:rPr lang="ru-RU" sz="1000" b="1" u="none" strike="noStrike">
                          <a:solidFill>
                            <a:schemeClr val="tx1"/>
                          </a:solidFill>
                        </a:rPr>
                        <a:t>(вместе)</a:t>
                      </a:r>
                      <a:endParaRPr lang="ru-RU" sz="1000" b="1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399" marR="6399" marT="6399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20429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хотя бы раз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за период</a:t>
                      </a:r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*</a:t>
                      </a:r>
                      <a:endParaRPr/>
                    </a:p>
                  </a:txBody>
                  <a:tcPr marL="6399" marR="6399" marT="6399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Еженедельно</a:t>
                      </a:r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**</a:t>
                      </a:r>
                      <a:endParaRPr/>
                    </a:p>
                  </a:txBody>
                  <a:tcPr marL="6399" marR="6399" marT="6399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87,29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65,17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86,36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65,00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82,64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63,91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82,50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63,80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82,95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63,14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84,03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63,00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81,43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62,88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88,14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61,90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88,92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61,83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81,78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61,80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80,12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60,18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80,23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60,12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70,63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59,64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  <a:round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84,62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  <a:round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58,88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  <a:round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83,17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57,90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77,99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57,57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87,24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57,09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83,61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54,82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73,67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54,33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bg1"/>
                    </a:solidFill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60,25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50,67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noFill/>
                  </a:tcPr>
                </a:tc>
              </a:tr>
              <a:tr h="22076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700" algn="ctr">
                      <a:solidFill>
                        <a:schemeClr val="tx1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63,29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49,00</a:t>
                      </a:r>
                      <a:endParaRPr sz="1400"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noFill/>
                  </a:tcPr>
                </a:tc>
              </a:tr>
              <a:tr h="220769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>
                          <a:latin typeface="Calibri"/>
                        </a:rPr>
                        <a:t>ОБЩИЙ ИТОГ</a:t>
                      </a:r>
                      <a:endParaRPr lang="ru-RU" sz="1300" u="none" strike="noStrike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83,55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65,84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06486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300" u="none" strike="noStrike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без изменений</a:t>
                      </a:r>
                      <a:endParaRPr sz="130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на </a:t>
                      </a:r>
                      <a:r>
                        <a:rPr lang="ru-RU" sz="12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11</a:t>
                      </a:r>
                      <a:r>
                        <a:rPr lang="ru-RU" sz="13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% меньше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45539" y="-46227"/>
            <a:ext cx="12240749" cy="82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/>
              <a:t>Доля активности просмотров ЭД в ЭПОС учащимися и родителями (вместе) – </a:t>
            </a:r>
            <a:r>
              <a:rPr lang="ru-RU" sz="2400" i="1"/>
              <a:t>сентябрь</a:t>
            </a:r>
            <a:r>
              <a:rPr lang="ru-RU" sz="2400" b="1" i="1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 </a:t>
            </a:r>
            <a:r>
              <a:rPr lang="ru-RU" sz="2400" b="1" i="1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2026</a:t>
            </a:r>
            <a:r>
              <a:rPr lang="ru-RU" sz="2400" i="1"/>
              <a:t>г.</a:t>
            </a:r>
            <a:endParaRPr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>
            <a:off x="119856" y="3577600"/>
            <a:ext cx="50712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-110790" y="2885031"/>
            <a:ext cx="815820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 b="0">
                <a:solidFill>
                  <a:srgbClr val="FF0000"/>
                </a:solidFill>
              </a:rPr>
              <a:t>Достигнут краевой </a:t>
            </a:r>
            <a:r>
              <a:rPr lang="ru-RU" sz="900" b="0">
                <a:solidFill>
                  <a:srgbClr val="FF0000"/>
                </a:solidFill>
              </a:rPr>
              <a:t>целевой </a:t>
            </a:r>
            <a:r>
              <a:rPr lang="ru-RU" sz="900" b="0">
                <a:solidFill>
                  <a:srgbClr val="FF0000"/>
                </a:solidFill>
              </a:rPr>
              <a:t>показатель </a:t>
            </a:r>
            <a:endParaRPr/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>
            <a:off x="359958" y="6092985"/>
            <a:ext cx="45910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-47412" y="5585154"/>
            <a:ext cx="6890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FF0000"/>
                </a:solidFill>
              </a:rPr>
              <a:t>Выше среднего </a:t>
            </a:r>
            <a:endParaRPr/>
          </a:p>
          <a:p>
            <a:pPr>
              <a:defRPr/>
            </a:pPr>
            <a:r>
              <a:rPr lang="ru-RU" sz="900">
                <a:solidFill>
                  <a:srgbClr val="FF0000"/>
                </a:solidFill>
              </a:rPr>
              <a:t>по краю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58144" y="6422157"/>
            <a:ext cx="5429860" cy="3356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FF0000"/>
                </a:solidFill>
                <a:latin typeface="Calibri"/>
                <a:ea typeface="Times New Roman"/>
              </a:rPr>
              <a:t>*</a:t>
            </a:r>
            <a:r>
              <a:rPr lang="ru-RU" sz="1600" b="1">
                <a:latin typeface="Calibri"/>
                <a:ea typeface="Times New Roman"/>
              </a:rPr>
              <a:t>Показатель 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80% </a:t>
            </a:r>
            <a:r>
              <a:rPr lang="ru-RU" sz="1600" b="1">
                <a:latin typeface="Calibri"/>
              </a:rPr>
              <a:t>достигнут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 </a:t>
            </a:r>
            <a:r>
              <a:rPr lang="ru-RU" sz="1600" b="1">
                <a:solidFill>
                  <a:srgbClr val="00B050"/>
                </a:solidFill>
                <a:latin typeface="Calibri"/>
              </a:rPr>
              <a:t>в 436 </a:t>
            </a:r>
            <a:r>
              <a:rPr lang="ru-RU" sz="1600" b="1">
                <a:latin typeface="Calibri"/>
                <a:ea typeface="Times New Roman"/>
              </a:rPr>
              <a:t>эл.кабинетах школ – 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77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%</a:t>
            </a:r>
            <a:endParaRPr lang="ru-RU" sz="160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530463" y="6422157"/>
            <a:ext cx="5521596" cy="3356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FF0000"/>
                </a:solidFill>
                <a:latin typeface="Calibri"/>
                <a:ea typeface="Times New Roman"/>
              </a:rPr>
              <a:t>**</a:t>
            </a:r>
            <a:r>
              <a:rPr lang="ru-RU" sz="1600" b="1">
                <a:latin typeface="Calibri"/>
                <a:ea typeface="Times New Roman"/>
              </a:rPr>
              <a:t>Показатель 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70% </a:t>
            </a:r>
            <a:r>
              <a:rPr lang="ru-RU" sz="1600" b="1">
                <a:latin typeface="Calibri"/>
              </a:rPr>
              <a:t>достигнут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 </a:t>
            </a:r>
            <a:r>
              <a:rPr lang="ru-RU" sz="1600" b="1">
                <a:solidFill>
                  <a:srgbClr val="00B050"/>
                </a:solidFill>
                <a:latin typeface="Calibri"/>
              </a:rPr>
              <a:t>в 294</a:t>
            </a:r>
            <a:r>
              <a:rPr lang="ru-RU" sz="1600" b="1">
                <a:solidFill>
                  <a:srgbClr val="00B050"/>
                </a:solidFill>
                <a:latin typeface="Calibri"/>
              </a:rPr>
              <a:t> </a:t>
            </a:r>
            <a:r>
              <a:rPr lang="ru-RU" sz="1600" b="1">
                <a:latin typeface="Calibri"/>
                <a:ea typeface="Times New Roman"/>
              </a:rPr>
              <a:t>эл.кабинетах школ – 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52</a:t>
            </a:r>
            <a:r>
              <a:rPr lang="ru-RU" sz="1600" b="1">
                <a:solidFill>
                  <a:srgbClr val="00B050"/>
                </a:solidFill>
                <a:latin typeface="Calibri"/>
                <a:ea typeface="Times New Roman"/>
              </a:rPr>
              <a:t>%</a:t>
            </a:r>
            <a:endParaRPr lang="ru-RU" sz="160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null"/>
          <p:cNvGraphicFramePr>
            <a:graphicFrameLocks xmlns:a="http://schemas.openxmlformats.org/drawingml/2006/main" noGrp="1"/>
          </p:cNvGraphicFramePr>
          <p:nvPr/>
        </p:nvGraphicFramePr>
        <p:xfrm>
          <a:off x="455487" y="584180"/>
          <a:ext cx="5640513" cy="5983153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335566"/>
                <a:gridCol w="1052630"/>
                <a:gridCol w="1252317"/>
              </a:tblGrid>
              <a:tr h="61515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Доля активности учащихся</a:t>
                      </a:r>
                      <a:endParaRPr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Доля еженедельной активности учащихся</a:t>
                      </a:r>
                      <a:endParaRPr/>
                    </a:p>
                  </a:txBody>
                  <a:tcPr marL="3358" marR="3358" marT="335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68,82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53,06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52,23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34,97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39,09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29,66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41,51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28,90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37,00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27,75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33,79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27,57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38,94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27,22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39,72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24,56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29,45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23,63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28,82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21,67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34,69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21,55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30,08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21,44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31,39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21,30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33,88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20,80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27,81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19,44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24,56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19,02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28,83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18,77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31,50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18,60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 sz="1400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25,76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17,83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 sz="1400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23,15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17,52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27,29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16,97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26,74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16,93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25,02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16,46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0" y="-2151"/>
            <a:ext cx="12211785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Рейтинг еженедельной активности </a:t>
            </a:r>
            <a:r>
              <a:rPr lang="ru-RU" u="sng"/>
              <a:t>учащихся</a:t>
            </a:r>
            <a:r>
              <a:rPr lang="ru-RU"/>
              <a:t> в ЭПОС – </a:t>
            </a:r>
            <a:r>
              <a:rPr lang="ru-RU" i="1"/>
              <a:t>сентябрь</a:t>
            </a:r>
            <a:r>
              <a:rPr lang="ru-RU" sz="2800" b="1" i="1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 2026</a:t>
            </a:r>
            <a:r>
              <a:rPr lang="ru-RU" i="1"/>
              <a:t>г.</a:t>
            </a:r>
            <a:endParaRPr/>
          </a:p>
        </p:txBody>
      </p:sp>
      <p:graphicFrame>
        <p:nvGraphicFramePr>
          <p:cNvPr id="4" name="null"/>
          <p:cNvGraphicFramePr>
            <a:graphicFrameLocks xmlns:a="http://schemas.openxmlformats.org/drawingml/2006/main" noGrp="1"/>
          </p:cNvGraphicFramePr>
          <p:nvPr/>
        </p:nvGraphicFramePr>
        <p:xfrm>
          <a:off x="6268372" y="584180"/>
          <a:ext cx="5732205" cy="5817418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331029"/>
                <a:gridCol w="1208314"/>
                <a:gridCol w="1192862"/>
              </a:tblGrid>
              <a:tr h="10149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Муниципальное образование</a:t>
                      </a:r>
                      <a:endParaRPr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Доля активности учащихся</a:t>
                      </a:r>
                      <a:endParaRPr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 Доля еженедельной активности учащихся</a:t>
                      </a:r>
                      <a:endParaRPr/>
                    </a:p>
                  </a:txBody>
                  <a:tcPr marL="3358" marR="3358" marT="335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21,85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16,25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21,27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15,87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21,89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15,72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22,17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15,58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7881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19,99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15,56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20,53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14,47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19,14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14,23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21,46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14,23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19,76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14,09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18,96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13,84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20,83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13,52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19,12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13,45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24,51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13,01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17,90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12,73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16,07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12,69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19,01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12,55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19,30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11,53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17,28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11,31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17,00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10,79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5882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 sz="1400"/>
                    </a:p>
                  </a:txBody>
                  <a:tcPr marL="9525" marR="9525" marT="9525" marB="0" anchor="ctr"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14,22</a:t>
                      </a:r>
                      <a:endParaRPr sz="1400" b="1"/>
                    </a:p>
                  </a:txBody>
                  <a:tcPr marL="9525" marR="9525" marT="9525" marB="0" anchor="ctr"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9,38</a:t>
                      </a:r>
                      <a:endParaRPr sz="1400" b="1"/>
                    </a:p>
                  </a:txBody>
                  <a:tcPr marL="9525" marR="9525" marT="9525" marB="0" anchor="ctr"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8058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>
                          <a:latin typeface="Calibri"/>
                        </a:rPr>
                        <a:t>ОБЩИЙ ИТОГ</a:t>
                      </a:r>
                      <a:endParaRPr lang="ru-RU" sz="1600" u="none" strike="noStrike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27,47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17,99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u="none" strike="noStrike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без изменений</a:t>
                      </a:r>
                      <a:endParaRPr sz="2200" b="1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на 8% меньше</a:t>
                      </a:r>
                      <a:endParaRPr sz="1400" b="1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0" y="5022699"/>
            <a:ext cx="5502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FF0000"/>
                </a:solidFill>
              </a:rPr>
              <a:t>Выше 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FF0000"/>
                </a:solidFill>
              </a:rPr>
              <a:t>среднего 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FF0000"/>
                </a:solidFill>
              </a:rPr>
              <a:t>по краю</a:t>
            </a:r>
            <a:endParaRPr/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26717" y="5438197"/>
            <a:ext cx="60692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xmlns:a="http://schemas.openxmlformats.org/drawingml/2006/main" noGrp="1"/>
          </p:cNvGraphicFramePr>
          <p:nvPr/>
        </p:nvGraphicFramePr>
        <p:xfrm>
          <a:off x="180068" y="507046"/>
          <a:ext cx="5508353" cy="5831205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328048"/>
                <a:gridCol w="1109072"/>
                <a:gridCol w="1071233"/>
              </a:tblGrid>
              <a:tr h="77721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Муниципальное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обра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latin typeface="Calibri"/>
                        </a:rPr>
                        <a:t> </a:t>
                      </a: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Доля учащихся, у которых родители входили хоть раз в ЭД</a:t>
                      </a:r>
                      <a:endParaRPr/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 i="0" u="none" strike="noStrike">
                          <a:latin typeface="Calibri"/>
                        </a:rPr>
                        <a:t> Доля учащихся, у которых родители входили в ЭД еженедельно</a:t>
                      </a:r>
                      <a:endParaRPr/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89,81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79,63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88,17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74,98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85,15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74,06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86,32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71,14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85,19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70,69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85,06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70,23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88,11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70,21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82,50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69,92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86,09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68,70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80,56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68,59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85,49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67,96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83,19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67,32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83,12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66,86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82,77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66,64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80,56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66,56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0178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85,39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66,49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81,64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66,42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83,22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66,32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8009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80,22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66,25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81,25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65,77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80,56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64,91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058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81,39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64,60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-151749" y="4698"/>
            <a:ext cx="12211425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Рейтинг еженедельной активности </a:t>
            </a:r>
            <a:r>
              <a:rPr lang="ru-RU" u="sng"/>
              <a:t>родителей</a:t>
            </a:r>
            <a:r>
              <a:rPr lang="ru-RU"/>
              <a:t> в ЭПОС – </a:t>
            </a:r>
            <a:r>
              <a:rPr lang="ru-RU" i="1"/>
              <a:t>сентябрь</a:t>
            </a:r>
            <a:r>
              <a:rPr lang="ru-RU" sz="2800" b="1" i="1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 2026</a:t>
            </a:r>
            <a:r>
              <a:rPr lang="ru-RU" i="1"/>
              <a:t>г.</a:t>
            </a:r>
            <a:endParaRPr/>
          </a:p>
        </p:txBody>
      </p:sp>
      <p:graphicFrame>
        <p:nvGraphicFramePr>
          <p:cNvPr id="4" name="null"/>
          <p:cNvGraphicFramePr>
            <a:graphicFrameLocks xmlns:a="http://schemas.openxmlformats.org/drawingml/2006/main" noGrp="1"/>
          </p:cNvGraphicFramePr>
          <p:nvPr/>
        </p:nvGraphicFramePr>
        <p:xfrm>
          <a:off x="5865975" y="507045"/>
          <a:ext cx="5916375" cy="598981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230552"/>
                <a:gridCol w="1256325"/>
                <a:gridCol w="1416799"/>
              </a:tblGrid>
              <a:tr h="86536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Муниципальное образование</a:t>
                      </a:r>
                      <a:endParaRPr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0" i="0" u="none" strike="noStrike">
                          <a:latin typeface="Calibri"/>
                        </a:rPr>
                        <a:t> </a:t>
                      </a: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Доля учащихся, у которых родители входили хоть раз в ЭД</a:t>
                      </a:r>
                      <a:endParaRPr/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latin typeface="Calibri"/>
                        </a:rPr>
                        <a:t> Доля учащихся,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1" i="0" u="none" strike="noStrike">
                          <a:latin typeface="Calibri"/>
                        </a:rPr>
                        <a:t>у которых родители входили в ЭД еженедельно</a:t>
                      </a:r>
                      <a:endParaRPr/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79,88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64,11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79,60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63,61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87,21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62,53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82,67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62,14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85,89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61,49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88,39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61,01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84,00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60,34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79,79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60,22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79,67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60,11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78,42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59,10</a:t>
                      </a:r>
                      <a:endParaRPr sz="1400"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 sz="1400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77,71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58,57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82,26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58,06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81,31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56,11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77,72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55,63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79,70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55,32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84,84</a:t>
                      </a:r>
                      <a:endParaRPr sz="1400" b="1"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54,77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73,06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53,82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75,05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53,74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76,53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53,65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76,41</a:t>
                      </a:r>
                      <a:endParaRPr sz="1400" b="1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53,09</a:t>
                      </a:r>
                      <a:endParaRPr sz="1400" b="1"/>
                    </a:p>
                  </a:txBody>
                  <a:tcPr marL="9525" marR="9525" marT="9525" marB="0" anchor="ctr"/>
                </a:tc>
              </a:tr>
              <a:tr h="220750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 sz="14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75,10</a:t>
                      </a:r>
                      <a:endParaRPr sz="1400" b="1"/>
                    </a:p>
                  </a:txBody>
                  <a:tcPr marL="9525" marR="9525" marT="9525" marB="0" anchor="ctr"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51,67</a:t>
                      </a:r>
                      <a:endParaRPr sz="1400" b="1"/>
                    </a:p>
                  </a:txBody>
                  <a:tcPr marL="9525" marR="9525" marT="9525" marB="0" anchor="ctr">
                    <a:lnB w="12699" algn="ctr">
                      <a:solidFill>
                        <a:srgbClr val="000000"/>
                      </a:solidFill>
                      <a:prstDash val="dashDot"/>
                    </a:lnB>
                  </a:tcPr>
                </a:tc>
              </a:tr>
              <a:tr h="22075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>
                          <a:latin typeface="Calibri"/>
                        </a:rPr>
                        <a:t>ОБЩИЙ ИТОГ</a:t>
                      </a:r>
                      <a:endParaRPr sz="1400" u="none" strike="noStrike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R w="12699" algn="ctr">
                      <a:solidFill>
                        <a:srgbClr val="000000"/>
                      </a:solidFill>
                      <a:prstDash val="dashDot"/>
                    </a:lnR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81,40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58,97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rgbClr val="000000"/>
                      </a:solidFill>
                      <a:prstDash val="dashDot"/>
                    </a:lnL>
                    <a:lnR w="12699" algn="ctr">
                      <a:solidFill>
                        <a:srgbClr val="000000"/>
                      </a:solidFill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699" algn="ctr">
                      <a:solidFill>
                        <a:srgbClr val="000000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1896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u="none" strike="noStrike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без измене</a:t>
                      </a:r>
                      <a:r>
                        <a:rPr lang="ru-RU" sz="13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ний</a:t>
                      </a:r>
                      <a:endParaRPr sz="1300" b="1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на 15% меньше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ctr">
                    <a:lnL w="12700" algn="ctr">
                      <a:noFill/>
                      <a:prstDash val="dashDot"/>
                    </a:lnL>
                    <a:lnR w="12700" algn="ctr">
                      <a:noFill/>
                      <a:prstDash val="dashDot"/>
                    </a:lnR>
                    <a:lnT w="12699" algn="ctr">
                      <a:solidFill>
                        <a:srgbClr val="000000"/>
                      </a:solidFill>
                      <a:prstDash val="dashDot"/>
                    </a:lnT>
                    <a:lnB w="12700" algn="ctr">
                      <a:noFill/>
                      <a:prstDash val="dashDot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" name="Прямая соединительная линия 4"/>
          <p:cNvCxnSpPr>
            <a:cxnSpLocks/>
          </p:cNvCxnSpPr>
          <p:nvPr/>
        </p:nvCxnSpPr>
        <p:spPr bwMode="auto">
          <a:xfrm>
            <a:off x="5865975" y="3601938"/>
            <a:ext cx="62516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11691699" y="3190099"/>
            <a:ext cx="636995" cy="411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FF0000"/>
                </a:solidFill>
              </a:rPr>
              <a:t>Выше среднего 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FF0000"/>
                </a:solidFill>
              </a:rPr>
              <a:t>по краю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375061097" name="Таблица 6"/>
          <p:cNvGraphicFramePr>
            <a:graphicFrameLocks xmlns:a="http://schemas.openxmlformats.org/drawingml/2006/main"/>
          </p:cNvGraphicFramePr>
          <p:nvPr/>
        </p:nvGraphicFramePr>
        <p:xfrm>
          <a:off x="52097" y="692905"/>
          <a:ext cx="12087806" cy="6161633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290087"/>
                <a:gridCol w="4218685"/>
                <a:gridCol w="1000631"/>
                <a:gridCol w="939772"/>
                <a:gridCol w="939772"/>
                <a:gridCol w="969694"/>
                <a:gridCol w="909850"/>
                <a:gridCol w="998111"/>
                <a:gridCol w="881431"/>
                <a:gridCol w="939772"/>
              </a:tblGrid>
              <a:tr h="355155">
                <a:tc>
                  <a:txBody>
                    <a:bodyPr/>
                    <a:p>
                      <a:pPr algn="ctr">
                        <a:defRPr/>
                      </a:pPr>
                      <a:endParaRPr lang="ru-RU"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5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Критерии</a:t>
                      </a:r>
                      <a:endParaRPr sz="1350"/>
                    </a:p>
                  </a:txBody>
                  <a:tcPr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50" b="1"/>
                        <a:t>сентябрь</a:t>
                      </a:r>
                      <a:endParaRPr sz="1350"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50" b="1"/>
                        <a:t>октябрь</a:t>
                      </a:r>
                      <a:endParaRPr sz="1350"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50" b="1"/>
                        <a:t>ноябрь</a:t>
                      </a:r>
                      <a:endParaRPr sz="1350"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50" b="1"/>
                        <a:t>декабрь</a:t>
                      </a:r>
                      <a:endParaRPr sz="1350"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53440">
                <a:tc>
                  <a:txBody>
                    <a:bodyPr/>
                    <a:p>
                      <a:pPr algn="ctr">
                        <a:defRPr/>
                      </a:pPr>
                      <a:endParaRPr lang="ru-RU" sz="800" b="0" i="0"/>
                    </a:p>
                  </a:txBody>
                  <a:tcPr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/>
                        <a:t>1</a:t>
                      </a:r>
                      <a:endParaRPr/>
                    </a:p>
                  </a:txBody>
                  <a:tcPr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2</a:t>
                      </a:r>
                      <a:endParaRPr/>
                    </a:p>
                  </a:txBody>
                  <a:tcPr marL="0" marR="0" marT="0" marB="0"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3</a:t>
                      </a:r>
                      <a:endParaRPr/>
                    </a:p>
                  </a:txBody>
                  <a:tcPr marL="0" marR="0" marT="0" marB="0"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4</a:t>
                      </a:r>
                      <a:endParaRPr/>
                    </a:p>
                  </a:txBody>
                  <a:tcPr marL="0" marR="0" marT="0" marB="0"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5</a:t>
                      </a:r>
                      <a:endParaRPr/>
                    </a:p>
                  </a:txBody>
                  <a:tcPr marL="0" marR="0" marT="0" marB="0"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7736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/>
                        <a:t>1</a:t>
                      </a: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350" b="1" i="0" u="none" strike="noStrike">
                          <a:latin typeface="Calibri"/>
                        </a:rPr>
                        <a:t>Доля ЭД, где все услуги предоставлены качественно </a:t>
                      </a:r>
                      <a:endParaRPr sz="1350"/>
                    </a:p>
                  </a:txBody>
                  <a:tcPr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750" b="1"/>
                        <a:t>58%</a:t>
                      </a:r>
                      <a:endParaRPr sz="1750"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98766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2</a:t>
                      </a: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</a:tcPr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350" i="1">
                          <a:latin typeface="Calibri"/>
                        </a:rPr>
                        <a:t>Доля ЭД, в которых 98% отметок </a:t>
                      </a:r>
                      <a:r>
                        <a:rPr lang="ru-RU" sz="1350" b="1" i="1">
                          <a:latin typeface="Calibri"/>
                        </a:rPr>
                        <a:t>о пропусках </a:t>
                      </a:r>
                      <a:r>
                        <a:rPr lang="ru-RU" sz="1350" i="1">
                          <a:latin typeface="Calibri"/>
                        </a:rPr>
                        <a:t>уроков выставлены своевременно </a:t>
                      </a:r>
                      <a:endParaRPr sz="1350" i="1"/>
                    </a:p>
                  </a:txBody>
                  <a:tcPr>
                    <a:lnT w="28575" algn="ctr">
                      <a:solidFill>
                        <a:srgbClr val="C00000"/>
                      </a:solidFill>
                      <a:prstDash val="dashDot"/>
                    </a:lnT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98%</a:t>
                      </a:r>
                      <a:endParaRPr sz="1600"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83869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3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350" i="1">
                          <a:latin typeface="Calibri"/>
                        </a:rPr>
                        <a:t>Доля ЭД, в которых информация </a:t>
                      </a:r>
                      <a:r>
                        <a:rPr lang="ru-RU" sz="1350" b="1" i="1">
                          <a:latin typeface="Calibri"/>
                        </a:rPr>
                        <a:t>о домашнем задании</a:t>
                      </a:r>
                      <a:r>
                        <a:rPr lang="ru-RU" sz="1350" i="1">
                          <a:latin typeface="Calibri"/>
                        </a:rPr>
                        <a:t> представлена в 80% уроков</a:t>
                      </a:r>
                      <a:endParaRPr sz="1350" i="1"/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77%</a:t>
                      </a:r>
                      <a:endParaRPr sz="160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83869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4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350" b="0" i="1" u="none" strike="noStrike">
                          <a:latin typeface="Calibri"/>
                        </a:rPr>
                        <a:t>Доля ЭД, в которых сведения </a:t>
                      </a:r>
                      <a:r>
                        <a:rPr lang="ru-RU" sz="1350" b="1" i="1" u="none" strike="noStrike">
                          <a:latin typeface="Calibri"/>
                        </a:rPr>
                        <a:t>об изучаемых темах</a:t>
                      </a:r>
                      <a:r>
                        <a:rPr lang="ru-RU" sz="1350" b="0" i="1" u="none" strike="noStrike">
                          <a:latin typeface="Calibri"/>
                        </a:rPr>
                        <a:t> представлены в 100% уроков </a:t>
                      </a:r>
                      <a:endParaRPr sz="1350" i="1"/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83%</a:t>
                      </a:r>
                      <a:endParaRPr sz="160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83869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5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350" b="0" i="1" u="none" strike="noStrike">
                          <a:latin typeface="Calibri"/>
                        </a:rPr>
                        <a:t>Доля дневников, в которых 98% </a:t>
                      </a:r>
                      <a:r>
                        <a:rPr lang="ru-RU" sz="1350" b="1" i="1" u="none" strike="noStrike">
                          <a:latin typeface="Calibri"/>
                        </a:rPr>
                        <a:t>оценок</a:t>
                      </a:r>
                      <a:r>
                        <a:rPr lang="ru-RU" sz="1350" b="0" i="1" u="none" strike="noStrike">
                          <a:latin typeface="Calibri"/>
                        </a:rPr>
                        <a:t> выставлены своевременно</a:t>
                      </a:r>
                      <a:r>
                        <a:rPr lang="ru-RU" sz="1350" i="1">
                          <a:latin typeface="Calibri"/>
                        </a:rPr>
                        <a:t> </a:t>
                      </a:r>
                      <a:endParaRPr sz="1350" i="1"/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98%</a:t>
                      </a:r>
                      <a:endParaRPr sz="160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83869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6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350" b="0" i="1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Доля ЭД, в которых 80% </a:t>
                      </a:r>
                      <a:r>
                        <a:rPr lang="ru-RU" sz="1350" b="1" i="1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домашних заданий</a:t>
                      </a:r>
                      <a:r>
                        <a:rPr lang="ru-RU" sz="1350" b="0" i="1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создано </a:t>
                      </a:r>
                      <a:r>
                        <a:rPr lang="ru-RU" sz="1350" b="1" i="1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своевременно </a:t>
                      </a:r>
                      <a:endParaRPr sz="1350" b="1" i="1" u="none" strike="noStrike">
                        <a:latin typeface="Calibri"/>
                      </a:endParaRPr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78%</a:t>
                      </a:r>
                      <a:endParaRPr sz="1600" b="1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12699" algn="ctr">
                      <a:solidFill>
                        <a:schemeClr val="tx1"/>
                      </a:solidFill>
                      <a:prstDash val="dashDot"/>
                    </a:lnT>
                    <a:lnB w="12699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83869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7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5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Количество школ, где электронных дневников, заполненных качественно: </a:t>
                      </a:r>
                      <a:endParaRPr sz="135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Количество ЭД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lnT w="12699" algn="ctr">
                      <a:solidFill>
                        <a:schemeClr val="tx1"/>
                      </a:solidFill>
                      <a:prstDash val="dashDot"/>
                    </a:lnT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Количество ЭД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lnT w="12699" algn="ctr">
                      <a:solidFill>
                        <a:schemeClr val="tx1"/>
                      </a:solidFill>
                      <a:prstDash val="dashDot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lnT w="12699" algn="ctr">
                      <a:solidFill>
                        <a:schemeClr val="tx1"/>
                      </a:solidFill>
                      <a:prstDash val="dashDot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Количество ЭД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lnT w="12699" algn="ctr">
                      <a:solidFill>
                        <a:schemeClr val="tx1"/>
                      </a:solidFill>
                      <a:prstDash val="dashDot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lnT w="12699" algn="ctr">
                      <a:solidFill>
                        <a:schemeClr val="tx1"/>
                      </a:solidFill>
                      <a:prstDash val="dashDot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Количество ЭД</a:t>
                      </a:r>
                      <a:endParaRPr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lnT w="12699" algn="ctr">
                      <a:solidFill>
                        <a:schemeClr val="tx1"/>
                      </a:solidFill>
                      <a:prstDash val="dashDot"/>
                    </a:lnT>
                    <a:solidFill>
                      <a:schemeClr val="bg1"/>
                    </a:solidFill>
                  </a:tcPr>
                </a:tc>
              </a:tr>
              <a:tr h="290798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8</a:t>
                      </a:r>
                      <a:endParaRPr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1350" b="0" i="1" u="none" strike="noStrike">
                          <a:latin typeface="Calibri"/>
                        </a:rPr>
                        <a:t>100%</a:t>
                      </a:r>
                      <a:endParaRPr sz="1350" i="1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/>
                        <a:t>91 </a:t>
                      </a:r>
                      <a:r>
                        <a:rPr lang="ru-RU" sz="1300" b="0"/>
                        <a:t>(16%)</a:t>
                      </a:r>
                      <a:endParaRPr sz="13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36 436</a:t>
                      </a:r>
                      <a:endParaRPr sz="13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0798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9</a:t>
                      </a:r>
                      <a:endParaRPr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1350" i="1"/>
                        <a:t>от 80 до 99%</a:t>
                      </a:r>
                      <a:endParaRPr sz="135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/>
                        <a:t>175 </a:t>
                      </a:r>
                      <a:r>
                        <a:rPr lang="ru-RU" sz="1300" b="0"/>
                        <a:t>(31%)</a:t>
                      </a:r>
                      <a:endParaRPr sz="13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91 999</a:t>
                      </a:r>
                      <a:endParaRPr sz="1300" b="1" i="0" u="none" strike="noStrike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0798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10</a:t>
                      </a:r>
                      <a:endParaRPr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1350" i="1"/>
                        <a:t>от 50 до 79%</a:t>
                      </a:r>
                      <a:endParaRPr sz="135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/>
                        <a:t>86 </a:t>
                      </a:r>
                      <a:r>
                        <a:rPr lang="ru-RU" sz="1300" b="0"/>
                        <a:t>(15%)</a:t>
                      </a:r>
                      <a:endParaRPr sz="13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43 752</a:t>
                      </a:r>
                      <a:endParaRPr sz="13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90798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11</a:t>
                      </a:r>
                      <a:endParaRPr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1350" i="1"/>
                        <a:t>меньше 50%</a:t>
                      </a:r>
                      <a:endParaRPr sz="135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/>
                        <a:t>192 </a:t>
                      </a:r>
                      <a:r>
                        <a:rPr lang="ru-RU" sz="1300" b="0"/>
                        <a:t>(34%)</a:t>
                      </a:r>
                      <a:endParaRPr sz="13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142 678</a:t>
                      </a:r>
                      <a:endParaRPr sz="1300" b="1" i="0" u="none" strike="noStrike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0798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12</a:t>
                      </a:r>
                      <a:endParaRPr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1350" i="1"/>
                        <a:t>0%</a:t>
                      </a:r>
                      <a:endParaRPr sz="135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300" b="1"/>
                        <a:t>23 </a:t>
                      </a:r>
                      <a:r>
                        <a:rPr lang="ru-RU" sz="1300" b="0"/>
                        <a:t>(4%)</a:t>
                      </a:r>
                      <a:endParaRPr sz="13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3 617</a:t>
                      </a:r>
                      <a:endParaRPr sz="13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25776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13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135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Количество электронных кабинетов в </a:t>
                      </a:r>
                      <a:r>
                        <a:rPr lang="ru-RU" sz="135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ЭПОС.Школа</a:t>
                      </a:r>
                      <a:r>
                        <a:rPr lang="ru-RU" sz="1350" b="1" i="0" u="none" strike="noStrike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/ Количество ЭД (количество учащихся)</a:t>
                      </a:r>
                      <a:endParaRPr sz="1350" i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1400" b="1"/>
                        <a:t>567</a:t>
                      </a:r>
                      <a:endParaRPr sz="1400" i="1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noFill/>
                  </a:tcPr>
                </a:tc>
                <a:tc>
                  <a:txBody>
                    <a:bodyPr/>
                    <a:p>
                      <a:pPr marL="0" indent="0" algn="ctr" defTabSz="914400">
                        <a:buFont typeface="Arial"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318 482</a:t>
                      </a:r>
                      <a:endParaRPr sz="1100" b="1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  <a:p>
                      <a:pPr marL="0" indent="0" algn="ctr" defTabSz="914400">
                        <a:buFont typeface="Arial"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(учащихся </a:t>
                      </a:r>
                      <a:r>
                        <a:rPr lang="ru-RU" sz="1100" b="1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321 154</a:t>
                      </a: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)</a:t>
                      </a:r>
                      <a:endParaRPr sz="11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400"/>
                    </a:p>
                  </a:txBody>
                  <a:tcPr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76086673" name="TextBox 2"/>
          <p:cNvSpPr txBox="1"/>
          <p:nvPr/>
        </p:nvSpPr>
        <p:spPr bwMode="auto">
          <a:xfrm>
            <a:off x="0" y="-82605"/>
            <a:ext cx="12193799" cy="82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 u="sng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Мониторинг качества заполнения ЭЖД </a:t>
            </a:r>
            <a:r>
              <a:rPr lang="ru-RU" sz="2400" b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в школах Пермского края 2026-27 </a:t>
            </a:r>
            <a:r>
              <a:rPr lang="ru-RU" sz="2400" b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уч.год</a:t>
            </a:r>
            <a:r>
              <a:rPr lang="ru-RU" sz="2400" b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(</a:t>
            </a:r>
            <a:r>
              <a:rPr lang="ru-RU" sz="2400" b="1" u="sng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раздел «Общее образование»</a:t>
            </a:r>
            <a:r>
              <a:rPr lang="ru-RU" sz="2400" b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)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0" y="0"/>
            <a:ext cx="12219709" cy="54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– </a:t>
            </a:r>
            <a:r>
              <a:rPr lang="ru-RU" sz="2800" b="1" i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сентябрь</a:t>
            </a:r>
            <a:r>
              <a:rPr lang="ru-RU" sz="2800" b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 </a:t>
            </a:r>
            <a:r>
              <a:rPr lang="ru-RU" sz="2800" b="0" i="1" u="none" strike="noStrike" cap="none" spc="0">
                <a:solidFill>
                  <a:srgbClr val="C00000"/>
                </a:solidFill>
                <a:latin typeface="Calibri"/>
                <a:ea typeface="Arial"/>
                <a:cs typeface="Arial"/>
              </a:rPr>
              <a:t>2026</a:t>
            </a:r>
            <a:r>
              <a:rPr lang="ru-RU" sz="2800" b="1" i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г.</a:t>
            </a:r>
            <a:endParaRPr/>
          </a:p>
        </p:txBody>
      </p:sp>
      <p:graphicFrame>
        <p:nvGraphicFramePr>
          <p:cNvPr id="3" name="null"/>
          <p:cNvGraphicFramePr>
            <a:graphicFrameLocks xmlns:a="http://schemas.openxmlformats.org/drawingml/2006/main" noGrp="1"/>
          </p:cNvGraphicFramePr>
          <p:nvPr/>
        </p:nvGraphicFramePr>
        <p:xfrm>
          <a:off x="714288" y="568733"/>
          <a:ext cx="11278797" cy="588816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274848"/>
                <a:gridCol w="1331875"/>
                <a:gridCol w="1331875"/>
                <a:gridCol w="1331875"/>
                <a:gridCol w="1331875"/>
                <a:gridCol w="1331875"/>
                <a:gridCol w="1331875"/>
              </a:tblGrid>
              <a:tr h="97200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сведения об изучаемых темах представлены в 100% уроков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дневников, в которых 98% оценок уроков выставлены своевременно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98% отметок о пропусках уроков выставлены своевременно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информация о домашнем задании представлена в 80% уроков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Доля ЭД, в которых 80% домашних заданий создано своевременно </a:t>
                      </a:r>
                      <a:endParaRPr lang="ru-RU" sz="1100" b="1" i="0" u="none" strike="noStrike" cap="none" spc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(%)</a:t>
                      </a:r>
                      <a:endParaRPr lang="ru-RU" sz="1100" b="1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026" marR="6026" marT="602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</a:tr>
              <a:tr h="14859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97,74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99,89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97,29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859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96,53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96,53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99,26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96,82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95,87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96,66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99,24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95,68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98,75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95,49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94,66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98,19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93,92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93,79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88,29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88,99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99,52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98,75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86,98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91,21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98,39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97,86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86,60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95,77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96,96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96,96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91,33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84,14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71614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89,71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99,51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95,31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93,77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82,76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90,02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97,05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98,10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92,66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80,34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80,01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96,47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77,18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82,59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88,51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76,39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92,50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99,13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91,41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79,74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74,50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94,49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99,21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98,91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98,00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76,94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72,60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93,49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96,19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98,75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78,16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69,99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88,82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97,75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84,14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91,94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69,67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95,34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96,56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72,61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69,09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94,09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83,26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81,31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67,42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67861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93,66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95,66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99,38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97,90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69,55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66,16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75428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90,22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96,92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92,57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73,89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65,25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4464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93,71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98,74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88,42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73,80</a:t>
                      </a:r>
                      <a:endParaRPr/>
                    </a:p>
                  </a:txBody>
                  <a:tcPr marL="9524" marR="9524" marT="9524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64,40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341318318" name="Прямая соединительная линия 5"/>
          <p:cNvCxnSpPr>
            <a:cxnSpLocks/>
          </p:cNvCxnSpPr>
          <p:nvPr/>
        </p:nvCxnSpPr>
        <p:spPr bwMode="auto">
          <a:xfrm>
            <a:off x="357144" y="6456903"/>
            <a:ext cx="1133427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6341667" name="TextBox 8"/>
          <p:cNvSpPr txBox="1"/>
          <p:nvPr/>
        </p:nvSpPr>
        <p:spPr bwMode="auto">
          <a:xfrm>
            <a:off x="0" y="5999344"/>
            <a:ext cx="714289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Выше среднего </a:t>
            </a:r>
            <a:endParaRPr/>
          </a:p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по краю</a:t>
            </a:r>
            <a:endParaRPr/>
          </a:p>
        </p:txBody>
      </p:sp>
      <p:cxnSp>
        <p:nvCxnSpPr>
          <p:cNvPr id="543430485" name="Прямая соединительная линия 6"/>
          <p:cNvCxnSpPr>
            <a:cxnSpLocks/>
          </p:cNvCxnSpPr>
          <p:nvPr/>
        </p:nvCxnSpPr>
        <p:spPr bwMode="auto">
          <a:xfrm>
            <a:off x="357144" y="3986574"/>
            <a:ext cx="1133427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3161523" name="TextBox 7"/>
          <p:cNvSpPr txBox="1"/>
          <p:nvPr/>
        </p:nvSpPr>
        <p:spPr bwMode="auto">
          <a:xfrm>
            <a:off x="-64732" y="3506468"/>
            <a:ext cx="1155932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Достигнуто 80%</a:t>
            </a:r>
            <a:endParaRPr/>
          </a:p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(по приказу</a:t>
            </a:r>
            <a:endParaRPr/>
          </a:p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 Минобра ПК)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null"/>
          <p:cNvGraphicFramePr>
            <a:graphicFrameLocks xmlns:a="http://schemas.openxmlformats.org/drawingml/2006/main" noGrp="1"/>
          </p:cNvGraphicFramePr>
          <p:nvPr/>
        </p:nvGraphicFramePr>
        <p:xfrm>
          <a:off x="1069178" y="547768"/>
          <a:ext cx="10667403" cy="5823897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100816"/>
                <a:gridCol w="1261098"/>
                <a:gridCol w="1261097"/>
                <a:gridCol w="1261098"/>
                <a:gridCol w="1261098"/>
                <a:gridCol w="1261098"/>
                <a:gridCol w="1261098"/>
              </a:tblGrid>
              <a:tr h="181306"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6027" marR="6027" marT="6027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Доля ЭД, в которых сведения об изучаемых темах представлены в 100% уроков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Доля дневников, в которых 98% оценок уроков выставлены своевременно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Доля ЭД, в которых 98% отметок о пропусках уроков выставлены своевременно</a:t>
                      </a:r>
                      <a:endParaRPr/>
                    </a:p>
                  </a:txBody>
                  <a:tcPr marL="6027" marR="6027" marT="6027" marB="0"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Доля ЭД, в которых информация о домашнем задании представлена в 80% уроков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Доля ЭД, в которых 80% домашних заданий создано своевременно </a:t>
                      </a:r>
                      <a:endParaRPr lang="ru-RU" sz="1100" b="1" i="0" u="none" strike="noStrike" cap="none" spc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1" i="0" u="none" strike="noStrike" cap="none" spc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(%)</a:t>
                      </a:r>
                      <a:endParaRPr lang="ru-RU" sz="1100" b="1">
                        <a:solidFill>
                          <a:schemeClr val="tx1"/>
                        </a:solidFill>
                        <a:latin typeface="Calibri"/>
                        <a:ea typeface="Arial"/>
                        <a:cs typeface="Arial"/>
                      </a:endParaRPr>
                    </a:p>
                  </a:txBody>
                  <a:tcPr marL="6026" marR="6026" marT="602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799"/>
                        </a:spcAft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Calibri"/>
                          <a:ea typeface="Arial"/>
                          <a:cs typeface="Arial"/>
                        </a:rPr>
                        <a:t>Доля ЭД, где все услуги предоставлены качественно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80,50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98,41</a:t>
                      </a:r>
                      <a:endParaRPr/>
                    </a:p>
                  </a:txBody>
                  <a:tcPr marL="9525" marR="9525" marT="9525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72,37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78,67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55,91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19388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84,79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92,29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98,37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71,92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94,84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55,66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82,60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98,29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98,39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69,36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79,31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55,11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69,95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95,69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96,89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69,58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68,90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55,09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79,80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95,84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99,47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93,76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71,60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53,00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56,24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97,91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98,75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92,40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96,93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52,96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77,23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95,56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83,48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69,24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51,90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60,05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98,09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96,50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69,70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74,43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51,74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84,38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97,44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58,81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78,74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50,06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87,26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97,05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98,52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62,58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91,01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49,50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74,39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99,00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93,05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56,87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48,33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82,05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95,89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97,79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67,78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63,07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47,76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86,49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88,38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98,16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92,12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57,91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46,75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3318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71,26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93,84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98,16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68,09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76,19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45,52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22885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88,50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51,08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96,61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95,48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63,34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44,20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91,68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94,26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96,37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70,56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68,09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43,19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64,55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96,26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85,37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67,19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41,53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81,16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91,82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97,62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59,61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60,25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35,09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74,16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89,91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99,29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96,46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33,98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32,39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73584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62,06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59,77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61,58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25,92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1457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86,87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96,48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98,85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87,67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29,69</a:t>
                      </a:r>
                      <a:endParaRPr/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22,20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81306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1400" b="1" i="0" u="none" strike="noStrike">
                          <a:latin typeface="Calibri"/>
                        </a:rPr>
                        <a:t>ОБЩИЙ ИТОГ</a:t>
                      </a:r>
                      <a:endParaRPr sz="1400"/>
                    </a:p>
                  </a:txBody>
                  <a:tcPr marL="7554" marR="7554" marT="7554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82,74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97,67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98,45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77,06</a:t>
                      </a:r>
                      <a:endParaRPr sz="1400"/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77,58</a:t>
                      </a:r>
                      <a:endParaRPr sz="1400"/>
                    </a:p>
                  </a:txBody>
                  <a:tcPr marL="9524" marR="9524" marT="9524" marB="0" anchor="ctr">
                    <a:lnR w="12699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58,39</a:t>
                      </a:r>
                      <a:endParaRPr sz="1400"/>
                    </a:p>
                  </a:txBody>
                  <a:tcPr marL="9525" marR="9525" marT="9525" marB="0" anchor="ctr">
                    <a:lnL w="12699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0" y="-621"/>
            <a:ext cx="12216465" cy="891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799"/>
              </a:spcAft>
              <a:defRPr/>
            </a:pPr>
            <a:r>
              <a:rPr lang="ru-RU" sz="2600" b="1" i="0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Мониторинг качества заполнения ЭЖД – </a:t>
            </a:r>
            <a:r>
              <a:rPr lang="ru-RU" sz="2600" b="1" i="1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сентябрь</a:t>
            </a:r>
            <a:r>
              <a:rPr lang="ru-RU" sz="2600" b="0" i="1" u="none" strike="noStrike" cap="none" spc="0">
                <a:solidFill>
                  <a:srgbClr val="C00000"/>
                </a:solidFill>
                <a:latin typeface="Calibri"/>
                <a:ea typeface="Arial"/>
                <a:cs typeface="Arial"/>
              </a:rPr>
              <a:t> 2026</a:t>
            </a:r>
            <a:r>
              <a:rPr lang="ru-RU" sz="2600" b="1" i="1" u="none" strike="noStrike" cap="none" spc="0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г.</a:t>
            </a:r>
            <a:endParaRPr sz="2600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6"/>
          <p:cNvGraphicFramePr>
            <a:graphicFrameLocks xmlns:a="http://schemas.openxmlformats.org/drawingml/2006/main" noGrp="1"/>
          </p:cNvGraphicFramePr>
          <p:nvPr/>
        </p:nvGraphicFramePr>
        <p:xfrm>
          <a:off x="91440" y="945480"/>
          <a:ext cx="11969489" cy="588264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312567"/>
                <a:gridCol w="3719935"/>
                <a:gridCol w="713231"/>
                <a:gridCol w="1243584"/>
                <a:gridCol w="670679"/>
                <a:gridCol w="1304424"/>
                <a:gridCol w="676655"/>
                <a:gridCol w="1298448"/>
                <a:gridCol w="718547"/>
                <a:gridCol w="1311419"/>
              </a:tblGrid>
              <a:tr h="324000">
                <a:tc>
                  <a:txBody>
                    <a:bodyPr/>
                    <a:p>
                      <a:pPr algn="ctr">
                        <a:defRPr/>
                      </a:pPr>
                      <a:endParaRPr lang="ru-RU"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  <a:endParaRPr/>
                    </a:p>
                  </a:txBody>
                  <a:tcPr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/>
                        <a:t>сентябрь</a:t>
                      </a: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/>
                        <a:t>октябрь</a:t>
                      </a: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/>
                        <a:t>ноябрь</a:t>
                      </a: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/>
                        <a:t>декабрь</a:t>
                      </a: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3360">
                <a:tc>
                  <a:txBody>
                    <a:bodyPr/>
                    <a:p>
                      <a:pPr algn="ctr">
                        <a:defRPr/>
                      </a:pPr>
                      <a:endParaRPr lang="ru-RU" sz="800" b="0" i="0"/>
                    </a:p>
                  </a:txBody>
                  <a:tcPr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/>
                        <a:t>1</a:t>
                      </a:r>
                      <a:endParaRPr/>
                    </a:p>
                  </a:txBody>
                  <a:tcPr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endParaRPr/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  <a:endParaRPr/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/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  <a:endParaRPr/>
                    </a:p>
                  </a:txBody>
                  <a:tcPr marL="0" marR="0" marT="0" marB="0" anchor="ctr">
                    <a:lnT w="12700" algn="ctr">
                      <a:solidFill>
                        <a:schemeClr val="tx1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7912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0" i="0"/>
                        <a:t>1</a:t>
                      </a: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 b="1" i="0" u="none" strike="noStrike">
                          <a:latin typeface="Calibri"/>
                        </a:rPr>
                        <a:t>Доля ЭД по ВД, где все услуги предоставлены качественно </a:t>
                      </a:r>
                      <a:endParaRPr lang="ru-RU" sz="1600"/>
                    </a:p>
                  </a:txBody>
                  <a:tcPr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/>
                        <a:t>83%</a:t>
                      </a: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lnB w="28575" algn="ctr">
                      <a:solidFill>
                        <a:srgbClr val="C00000"/>
                      </a:solidFill>
                      <a:prstDash val="dashDot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731520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2</a:t>
                      </a: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</a:tcPr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400" i="1">
                          <a:latin typeface="Calibri"/>
                        </a:rPr>
                        <a:t>Доля ЭД, в которых 98% отметок </a:t>
                      </a:r>
                      <a:r>
                        <a:rPr lang="ru-RU" sz="1400" b="1" i="1">
                          <a:latin typeface="Calibri"/>
                        </a:rPr>
                        <a:t>о пропусках </a:t>
                      </a:r>
                      <a:r>
                        <a:rPr lang="ru-RU" sz="1400" i="1">
                          <a:latin typeface="Calibri"/>
                        </a:rPr>
                        <a:t>занятий по ВД выставлены своевременно </a:t>
                      </a:r>
                      <a:endParaRPr lang="ru-RU" sz="1400" i="1"/>
                    </a:p>
                  </a:txBody>
                  <a:tcPr>
                    <a:lnT w="28575" algn="ctr">
                      <a:solidFill>
                        <a:srgbClr val="C00000"/>
                      </a:solidFill>
                      <a:prstDash val="dashDot"/>
                    </a:lnT>
                  </a:tcPr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99,9%</a:t>
                      </a: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T w="28575" algn="ctr">
                      <a:solidFill>
                        <a:srgbClr val="C00000"/>
                      </a:solidFill>
                      <a:prstDash val="dashDot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18160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3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ru-RU" sz="1400" b="0" i="1" u="none" strike="noStrike">
                          <a:latin typeface="Calibri"/>
                        </a:rPr>
                        <a:t>Доля ЭД, в которых сведения </a:t>
                      </a:r>
                      <a:r>
                        <a:rPr lang="ru-RU" sz="1400" b="1" i="1" u="none" strike="noStrike">
                          <a:latin typeface="Calibri"/>
                        </a:rPr>
                        <a:t>об изучаемых темах</a:t>
                      </a:r>
                      <a:r>
                        <a:rPr lang="ru-RU" sz="1400" b="0" i="1" u="none" strike="noStrike">
                          <a:latin typeface="Calibri"/>
                        </a:rPr>
                        <a:t> представлены в 100% занятий по ВД </a:t>
                      </a:r>
                      <a:endParaRPr lang="ru-RU" sz="1400" i="1"/>
                    </a:p>
                  </a:txBody>
                  <a:tcPr/>
                </a:tc>
                <a:tc gridSpan="2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3077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Количество школ, где электронных дневников, заполненных качественно: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(разница)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(разница)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9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900" b="1"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(разница)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9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 b="1"/>
                        <a:t> Эл. кабинеты (ед./%)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(разница)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900" b="1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T w="12700" algn="ctr">
                      <a:solidFill>
                        <a:schemeClr val="tx1"/>
                      </a:solidFill>
                      <a:prstDash val="dashDot"/>
                    </a:lnT>
                    <a:noFill/>
                  </a:tcPr>
                </a:tc>
              </a:tr>
              <a:tr h="362022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5</a:t>
                      </a:r>
                      <a:endParaRPr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1600" b="0" i="1" u="none" strike="noStrike">
                          <a:latin typeface="Calibri"/>
                        </a:rPr>
                        <a:t>100%</a:t>
                      </a:r>
                      <a:endParaRPr lang="ru-RU" sz="1600" i="1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/>
                        <a:t>258 </a:t>
                      </a:r>
                      <a:r>
                        <a:rPr lang="ru-RU" sz="1200" b="0"/>
                        <a:t>(46%)</a:t>
                      </a:r>
                      <a:endParaRPr lang="ru-RU" sz="1200" b="1"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135521/131520 </a:t>
                      </a: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(4 001)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57063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6</a:t>
                      </a:r>
                      <a:endParaRPr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1600" i="1"/>
                        <a:t>от 80 до 99%</a:t>
                      </a:r>
                      <a:endParaRPr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/>
                        <a:t>106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0"/>
                        <a:t>(18%)</a:t>
                      </a:r>
                      <a:endParaRPr lang="ru-RU" sz="1200" b="1"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72021/63800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(8 221)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57063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7</a:t>
                      </a:r>
                      <a:endParaRPr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1600" i="1"/>
                        <a:t>от 50 до 79%</a:t>
                      </a:r>
                      <a:endParaRPr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/>
                        <a:t>99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0"/>
                        <a:t>(17%)</a:t>
                      </a:r>
                      <a:endParaRPr lang="ru-RU" sz="1200" b="1"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63306/57718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(5 588)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86818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8</a:t>
                      </a:r>
                      <a:endParaRPr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marR="0" lvl="0" indent="-2857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ru-RU" sz="1600" i="1"/>
                        <a:t>меньше 50%</a:t>
                      </a:r>
                      <a:endParaRPr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 b="1"/>
                        <a:t>66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0"/>
                        <a:t>(12%)</a:t>
                      </a:r>
                      <a:endParaRPr lang="ru-RU" sz="1200" b="1"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36052/31466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(4 586)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2022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9</a:t>
                      </a:r>
                      <a:endParaRPr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285750" indent="-285750">
                        <a:buFont typeface="Arial"/>
                        <a:buChar char="•"/>
                        <a:defRPr/>
                      </a:pPr>
                      <a:r>
                        <a:rPr lang="ru-RU" sz="1600" i="1"/>
                        <a:t>0%</a:t>
                      </a:r>
                      <a:endParaRPr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38</a:t>
                      </a:r>
                      <a:endParaRPr sz="1400" b="1"/>
                    </a:p>
                    <a:p>
                      <a:pPr algn="ctr">
                        <a:defRPr/>
                      </a:pPr>
                      <a:r>
                        <a:rPr lang="ru-RU" sz="1200" b="0"/>
                        <a:t>(7%)</a:t>
                      </a:r>
                      <a:endParaRPr lang="ru-RU" sz="1200" b="1"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14254/4192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(10 062)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2407"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800" b="0" i="0"/>
                        <a:t>10</a:t>
                      </a:r>
                      <a:endParaRPr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defRPr/>
                      </a:pPr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Количество электронных кабинетов -  Количество учащихся/количество ЭД по ВД</a:t>
                      </a:r>
                      <a:endParaRPr lang="ru-RU" sz="1400" i="1"/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Font typeface="Arial"/>
                        <a:buNone/>
                        <a:defRPr/>
                      </a:pPr>
                      <a:r>
                        <a:rPr lang="ru-RU" sz="1400" b="1"/>
                        <a:t>567</a:t>
                      </a:r>
                      <a:endParaRPr lang="ru-RU" sz="1400" i="1"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noFill/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50" b="1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321154/288696</a:t>
                      </a:r>
                      <a:r>
                        <a:rPr lang="ru-RU" sz="1250" b="1" i="0" u="none" strike="noStrike">
                          <a:solidFill>
                            <a:srgbClr val="FF0000"/>
                          </a:solidFill>
                          <a:latin typeface="Calibri"/>
                          <a:ea typeface="+mn-ea"/>
                          <a:cs typeface="+mn-cs"/>
                        </a:rPr>
                        <a:t>!!!</a:t>
                      </a:r>
                      <a:r>
                        <a:rPr lang="ru-RU" sz="125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50" b="1" i="0" u="none" strike="noStrike">
                          <a:solidFill>
                            <a:srgbClr val="FF0000"/>
                          </a:solidFill>
                          <a:latin typeface="Calibri"/>
                          <a:ea typeface="Arial"/>
                          <a:cs typeface="Arial"/>
                        </a:rPr>
                        <a:t>32</a:t>
                      </a:r>
                      <a:r>
                        <a:rPr lang="ru-RU" sz="1250" b="1" i="0" u="none" strike="noStrike">
                          <a:solidFill>
                            <a:srgbClr val="FF0000"/>
                          </a:solidFill>
                          <a:latin typeface="Calibri"/>
                          <a:ea typeface="Arial"/>
                          <a:cs typeface="Arial"/>
                        </a:rPr>
                        <a:t> 458</a:t>
                      </a:r>
                      <a:r>
                        <a:rPr lang="ru-RU" sz="1250" b="0" i="0" u="none" strike="noStrike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0" y="-8624"/>
            <a:ext cx="12195238" cy="94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 u="sng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</a:t>
            </a:r>
            <a:r>
              <a:rPr lang="ru-RU" sz="28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 школах Пермского края 2026-27 уч.год (</a:t>
            </a:r>
            <a:r>
              <a:rPr lang="ru-RU" sz="2800" b="1" u="sng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раздел «Внеурочная деятельность»</a:t>
            </a:r>
            <a:r>
              <a:rPr lang="ru-RU" sz="28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)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0" y="0"/>
            <a:ext cx="12217907" cy="54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по ВД – </a:t>
            </a:r>
            <a:r>
              <a:rPr lang="en-US" sz="2800" b="1" i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i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сентябрь</a:t>
            </a:r>
            <a:r>
              <a:rPr lang="ru-RU" sz="2800" b="0" i="1" u="none" strike="noStrike" cap="none" spc="0">
                <a:solidFill>
                  <a:srgbClr val="C00000"/>
                </a:solidFill>
                <a:latin typeface="Calibri"/>
                <a:ea typeface="Arial"/>
                <a:cs typeface="Arial"/>
              </a:rPr>
              <a:t> 2026</a:t>
            </a:r>
            <a:r>
              <a:rPr lang="ru-RU" sz="2800" b="1" i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г.</a:t>
            </a:r>
            <a:endParaRPr/>
          </a:p>
        </p:txBody>
      </p:sp>
      <p:graphicFrame>
        <p:nvGraphicFramePr>
          <p:cNvPr id="6" name="null"/>
          <p:cNvGraphicFramePr>
            <a:graphicFrameLocks xmlns:a="http://schemas.openxmlformats.org/drawingml/2006/main" noGrp="1"/>
          </p:cNvGraphicFramePr>
          <p:nvPr/>
        </p:nvGraphicFramePr>
        <p:xfrm>
          <a:off x="694514" y="477421"/>
          <a:ext cx="10594256" cy="6079059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4013596"/>
                <a:gridCol w="1656402"/>
                <a:gridCol w="1643710"/>
                <a:gridCol w="1640274"/>
                <a:gridCol w="1640274"/>
              </a:tblGrid>
              <a:tr h="980457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Разница между количеством учащихся 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ЭД по ВД (ед.)</a:t>
                      </a:r>
                      <a:endParaRPr/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сведения </a:t>
                      </a:r>
                      <a:endParaRPr/>
                    </a:p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 изучаемых темах представлены в 100% уроков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98% отметок </a:t>
                      </a:r>
                      <a:endParaRPr/>
                    </a:p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 пропусках уроков выставлены своевременно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Кунгурский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 ЗАТО Звездный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Еловский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99,66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Очерский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99,62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Александровский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97,73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97,73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Кочевский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158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97,59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Ильинский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96,02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96,02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Большесосновский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95,91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95,91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Суксунский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312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95,78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95,78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Уинский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95,10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95,10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047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Частинский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94,60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94,60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Верещагинский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151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92,02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92,02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Куединский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91,81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91,71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Осинский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90,99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90,99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Губахинский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90,55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90,48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Чайковский ГО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2 130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90,04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89,99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Карагайский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89,59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89,59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Чердынский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89,38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99,93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89,31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4 404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89,05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89,05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Горнозаводский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114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88,39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88,30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Оханский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55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87,78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87,78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2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Чусовской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322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85,41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85,39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0" y="0"/>
            <a:ext cx="12218265" cy="54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по ВД – </a:t>
            </a:r>
            <a:r>
              <a:rPr lang="ru-RU" sz="2800" b="1" i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сентябрь</a:t>
            </a:r>
            <a:r>
              <a:rPr lang="ru-RU" sz="2800" b="0" i="1" u="none" strike="noStrike" cap="none" spc="0">
                <a:solidFill>
                  <a:srgbClr val="C00000"/>
                </a:solidFill>
                <a:latin typeface="Calibri"/>
                <a:ea typeface="Arial"/>
                <a:cs typeface="Arial"/>
              </a:rPr>
              <a:t> 2026</a:t>
            </a:r>
            <a:r>
              <a:rPr lang="ru-RU" sz="2800" b="1" i="1">
                <a:solidFill>
                  <a:srgbClr val="C00000"/>
                </a:solidFill>
                <a:latin typeface="Calibri Light"/>
                <a:ea typeface="Arial"/>
                <a:cs typeface="Arial"/>
              </a:rPr>
              <a:t>г.</a:t>
            </a:r>
            <a:endParaRPr/>
          </a:p>
        </p:txBody>
      </p:sp>
      <p:graphicFrame>
        <p:nvGraphicFramePr>
          <p:cNvPr id="6" name="null"/>
          <p:cNvGraphicFramePr>
            <a:graphicFrameLocks xmlns:a="http://schemas.openxmlformats.org/drawingml/2006/main" noGrp="1"/>
          </p:cNvGraphicFramePr>
          <p:nvPr/>
        </p:nvGraphicFramePr>
        <p:xfrm>
          <a:off x="759245" y="484881"/>
          <a:ext cx="10413601" cy="5888235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{5940675A-B579-460E-94D1-54222C63F5DA}</a:tableStyleId>
              </a:tblPr>
              <a:tblGrid>
                <a:gridCol w="3959546"/>
                <a:gridCol w="1610339"/>
                <a:gridCol w="1610339"/>
                <a:gridCol w="1610339"/>
                <a:gridCol w="1610339"/>
              </a:tblGrid>
              <a:tr h="828000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r>
                        <a:rPr lang="ru-RU" sz="1200"/>
                        <a:t>Выгрузка сделана из модуля 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/>
                        <a:t>«Аналитика и отчётность» </a:t>
                      </a: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08.10.2026</a:t>
                      </a:r>
                      <a:endParaRPr sz="120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 период 02-30.09.2026</a:t>
                      </a:r>
                      <a:endParaRPr sz="1200"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Разница между количеством учащихся и ЭД по ВД (ед.)</a:t>
                      </a:r>
                      <a:endParaRPr/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сведения </a:t>
                      </a:r>
                      <a:endParaRPr/>
                    </a:p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 изучаемых темах представлены в 100% уроков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в которых 98% отметок </a:t>
                      </a:r>
                      <a:endParaRPr/>
                    </a:p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 пропусках уроков выставлены своевременно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  <a:endParaRPr/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Кишертский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19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83,37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83,37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Пермский ГО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17 160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83,17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83,15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Соликамский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164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82,82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99,95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82,77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Краснокамский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81,78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81,78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Бардымский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81,49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81,49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Кудымкарский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118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81,40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81,34</a:t>
                      </a:r>
                      <a:endParaRPr b="1"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Ординский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606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78,21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78,21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Сивинский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78,23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99,87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78,16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Березовский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76,41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99,86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76,27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Нытвенский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207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74,96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74,93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342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Кизеловский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36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74,15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74,09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Красновишерский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122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72,50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98,83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71,33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Лысьвенский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1 974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69,53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69,45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МО город Березники 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1 552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69,23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99,95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69,17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01883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Гайнский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43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68,82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68,82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248998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Юрлинский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67,30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99,72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67,01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Чернушинский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758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64,74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99,28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64,63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712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Добрянский МО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460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60,18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99,93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60,16</a:t>
                      </a:r>
                      <a:endParaRPr b="1"/>
                    </a:p>
                  </a:txBody>
                  <a:tcPr marL="9525" marR="9525" marT="9525" marB="0" anchor="ctr">
                    <a:noFill/>
                  </a:tcPr>
                </a:tc>
              </a:tr>
              <a:tr h="19189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Юсьвинский МО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59,93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59,93</a:t>
                      </a:r>
                      <a:endParaRPr b="1"/>
                    </a:p>
                  </a:txBody>
                  <a:tcPr marL="9525" marR="9525" marT="9525" marB="0" anchor="ctr"/>
                </a:tc>
              </a:tr>
              <a:tr h="19189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Косинский МО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</a:t>
                      </a:r>
                      <a:endParaRPr/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54,31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100,00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54,31</a:t>
                      </a:r>
                      <a:endParaRPr b="1"/>
                    </a:p>
                  </a:txBody>
                  <a:tcPr marL="9525" marR="9525" marT="9525" marB="0" anchor="ctr"/>
                </a:tc>
              </a:tr>
              <a:tr h="191896">
                <a:tc>
                  <a:txBody>
                    <a:bodyPr/>
                    <a:p>
                      <a:pPr algn="l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Октябрьский МО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114</a:t>
                      </a:r>
                      <a:endParaRPr/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42,47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99,96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42,43</a:t>
                      </a:r>
                      <a:endParaRPr b="1"/>
                    </a:p>
                  </a:txBody>
                  <a:tcPr marL="9525" marR="9525" marT="9525" marB="0" anchor="ctr"/>
                </a:tc>
              </a:tr>
              <a:tr h="24841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latin typeface="Calibri"/>
                        </a:rPr>
                        <a:t>ОБЩИЙ ИТОГ</a:t>
                      </a:r>
                      <a:endParaRPr sz="1400"/>
                    </a:p>
                  </a:txBody>
                  <a:tcPr marL="7620" marR="7620" marT="7620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!!!</a:t>
                      </a:r>
                      <a:r>
                        <a:rPr sz="1400" b="1" i="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32 458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R w="12700" algn="ctr">
                      <a:solidFill>
                        <a:schemeClr val="tx1"/>
                      </a:solidFill>
                      <a:prstDash val="dashDot"/>
                    </a:lnR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82,79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  <a:prstDash val="dashDot"/>
                    </a:lnL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99,95</a:t>
                      </a:r>
                      <a:endParaRPr/>
                    </a:p>
                  </a:txBody>
                  <a:tcPr marL="9525" marR="9525" marT="9525" marB="0"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82,76</a:t>
                      </a:r>
                      <a:endParaRPr/>
                    </a:p>
                  </a:txBody>
                  <a:tcPr marL="9525" marR="9525" marT="9525" marB="0" anchor="ctr">
                    <a:lnB w="12700" algn="ctr">
                      <a:solidFill>
                        <a:schemeClr val="tx1"/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11234125" y="2261368"/>
            <a:ext cx="83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Выше 80%</a:t>
            </a:r>
            <a:endParaRPr/>
          </a:p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(по приказу Минобра ПК)</a:t>
            </a:r>
            <a:endParaRPr/>
          </a:p>
        </p:txBody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 flipH="0" flipV="0">
            <a:off x="759243" y="2722673"/>
            <a:ext cx="11194473" cy="3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>
            <a:off x="759245" y="2058513"/>
            <a:ext cx="11363056" cy="127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11234125" y="1651742"/>
            <a:ext cx="83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Выше среднего </a:t>
            </a:r>
            <a:endParaRPr/>
          </a:p>
          <a:p>
            <a:pPr>
              <a:defRPr/>
            </a:pPr>
            <a:r>
              <a:rPr lang="ru-RU" sz="800">
                <a:solidFill>
                  <a:srgbClr val="FF0000"/>
                </a:solidFill>
              </a:rPr>
              <a:t>по краю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Широкоэкранный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Половникова Екатерина Юрьевна</dc:creator>
  <cp:keywords/>
  <dc:description/>
  <dc:identifier/>
  <dc:language/>
  <cp:lastModifiedBy>takatnova</cp:lastModifiedBy>
  <cp:revision>330</cp:revision>
  <dcterms:created xsi:type="dcterms:W3CDTF">2021-10-15T06:15:57Z</dcterms:created>
  <dcterms:modified xsi:type="dcterms:W3CDTF">2026-10-20T09:28:39Z</dcterms:modified>
  <cp:category/>
  <cp:contentStatus/>
  <cp:version/>
</cp:coreProperties>
</file>