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500" r:id="rId3"/>
    <p:sldId id="267" r:id="rId4"/>
    <p:sldId id="513" r:id="rId5"/>
    <p:sldId id="495" r:id="rId6"/>
    <p:sldId id="506" r:id="rId7"/>
    <p:sldId id="475" r:id="rId8"/>
    <p:sldId id="269" r:id="rId9"/>
    <p:sldId id="480" r:id="rId10"/>
    <p:sldId id="270" r:id="rId11"/>
    <p:sldId id="466" r:id="rId12"/>
    <p:sldId id="507" r:id="rId13"/>
    <p:sldId id="477" r:id="rId14"/>
    <p:sldId id="482" r:id="rId15"/>
    <p:sldId id="467" r:id="rId16"/>
    <p:sldId id="508" r:id="rId17"/>
    <p:sldId id="483" r:id="rId18"/>
    <p:sldId id="471" r:id="rId19"/>
    <p:sldId id="51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99" autoAdjust="0"/>
    <p:restoredTop sz="94039" autoAdjust="0"/>
  </p:normalViewPr>
  <p:slideViewPr>
    <p:cSldViewPr snapToGrid="0">
      <p:cViewPr varScale="1">
        <p:scale>
          <a:sx n="104" d="100"/>
          <a:sy n="104" d="100"/>
        </p:scale>
        <p:origin x="12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66012-A62C-4854-B34B-06986A124D35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81983-8BDC-476A-9307-787BDB50EA1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354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1983-8BDC-476A-9307-787BDB50EA1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03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1983-8BDC-476A-9307-787BDB50EA1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82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1983-8BDC-476A-9307-787BDB50EA1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33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81983-8BDC-476A-9307-787BDB50EA1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552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81983-8BDC-476A-9307-787BDB50EA1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326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81983-8BDC-476A-9307-787BDB50EA1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024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1983-8BDC-476A-9307-787BDB50EA1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4785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83B608-C070-454B-B991-E63BB904E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92FC7F-9F37-455B-ADCD-CF36027CCD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809EF9-D02E-49CA-B36D-86FF9D991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4DA5B9-53D2-40D0-ACDF-35B692493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BBDE2C-F4F5-40B2-B824-A0969F40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74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308D1-77AF-4F02-A632-ACBE005D4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B90E3B-CB82-43DB-AE38-7DC6148C6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21C404-3549-4016-96E1-C03884BBA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8D0EDE-3F93-45CF-843B-2D429E330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2CBEA0-1D9E-4C5A-993A-DD74B56A3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655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8508BF-6F16-4F88-9AF0-813B1CDE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1D9401-D286-4291-9583-213BC8C6E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DB0ACA-E7DE-4F2F-ABE2-6D42091A5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ABE503-092D-49A9-912E-337B2EFB1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3335E6-3FC6-4796-B057-B023FD2A0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19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314F6-93A9-40B4-9698-7164AFDCB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D033EE-BED4-49CC-93BE-767BD01E7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55E270-2F89-4539-9872-F6E0DCF73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795D9A-CA46-4468-B03E-B3B94F2C8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9B4ABF-FB46-4817-9AD1-32D924788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CF3253-76C8-4AF3-95A1-F37D13DE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4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6A156-DF6A-48D8-BBF8-C9A77E984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16F611-2968-489A-8558-CC1C93975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EE8E6E-40D5-4C6F-86B8-1C03C4FC0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349630-9440-429A-99E3-8F39BE5EE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D91A0B-A412-43E8-8705-ECAFAE80F5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27E7747-67D4-4809-9432-E3D2B0A2D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91CC490-33C5-481B-B023-780B652E7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89A6CE8-50DD-4486-8443-399D5ACF0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258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32E4AF-FEBA-4D04-95ED-71FC8E95F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E21840-BEE9-4F87-A9E0-3EA7DCD63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5967FD4-6185-44B3-B120-CAE0215BE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1F1BD03-9821-45C1-8408-0F5D0C30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109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86C4FD-AD45-48AF-BF1B-06B7B5F0A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BF9ED9-1D92-4E35-8041-6C38CEF3C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519026-69FA-462A-84F0-9B38C1009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7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131E28-6E22-49C5-B04D-6924ED1C2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0E9C76-1EDB-4F53-B127-C067419E8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524D21-EA47-4447-988E-84B3755B3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AA57796-4BC1-4795-A6C9-1EBB344AD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8609F7-DEAF-4677-A2EC-7E91DA27E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20A10E-9D57-40CA-A157-AF4F3E932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509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A9366B-32CE-4F1E-9CC0-DB74C979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C296C2D-83C7-47D0-8A0A-F731CD83B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C2591B-2FDA-498B-AC9C-0314ED5E2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01ABC7-2BA5-490F-A77B-C822A0D2A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D13395-FBDC-4F6F-BDD9-C0503A9F4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9A42351-F3B9-41E0-9272-C4A00F12F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92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293D59-6E18-4DD8-953E-70D7DF21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83D4BD-F24C-48A6-926D-14688BFDCD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7E9E1A-DD60-4849-8334-B33AA64CA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0E570E-56BC-4139-90F1-8B70081AE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07BBB8-6C6E-487A-B9BC-1B8B88FA2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643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40A5B9B-1359-44B2-9DD1-A814A562E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24E1B0-73AB-4CC8-923B-7A9B1E737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9FDE45-182C-4B6A-B654-43849EE47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DE0122-C7A0-40DE-B8B8-F3B6C42BF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32F00C-1BE6-4058-831B-E2F9744AC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4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D4BC7-ACAF-4F43-98B9-87A26CAB1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3E3CF4-5278-4620-88B6-9B2CDBF47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801E45-6CC2-4738-B119-2FF1E13FD2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AE962-4EBA-4952-A6C1-8B9FF68D3FCF}" type="datetimeFigureOut">
              <a:rPr lang="ru-RU" smtClean="0"/>
              <a:t>25.04.2024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214D74-E005-44E7-B5E3-DD03C0763D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46F735-5BCC-4F4B-9B42-0EC608403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510D3-03FB-42FC-BEB3-4DB45788E2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2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57E1F76-16A0-4C7F-9D04-546F1FE52B12}"/>
              </a:ext>
            </a:extLst>
          </p:cNvPr>
          <p:cNvSpPr/>
          <p:nvPr/>
        </p:nvSpPr>
        <p:spPr>
          <a:xfrm>
            <a:off x="2848248" y="658741"/>
            <a:ext cx="4136065" cy="619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C17DCAF-AF77-49A5-910D-D45D4364E81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F2AF3817-69D8-4E1B-882B-AB62C7936C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13" t="3333" r="4896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82042EFF-4BD8-43C2-8491-F3E2A06C3786}"/>
                </a:ext>
              </a:extLst>
            </p:cNvPr>
            <p:cNvSpPr/>
            <p:nvPr/>
          </p:nvSpPr>
          <p:spPr>
            <a:xfrm>
              <a:off x="7827335" y="109836"/>
              <a:ext cx="4136065" cy="5719464"/>
            </a:xfrm>
            <a:prstGeom prst="roundRect">
              <a:avLst/>
            </a:prstGeom>
            <a:ln w="28575">
              <a:solidFill>
                <a:srgbClr val="C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765A1-A5E6-451F-BBCE-206B59C07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5600" y="658741"/>
            <a:ext cx="3873499" cy="4177891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</a:pP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Подведение итогов работы </a:t>
            </a:r>
            <a:br>
              <a:rPr lang="ru-RU" sz="36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в ЭПОС.Школа </a:t>
            </a:r>
            <a:br>
              <a:rPr lang="ru-RU" sz="36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3600" b="1" u="sng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за </a:t>
            </a:r>
            <a:r>
              <a:rPr lang="ru-RU" sz="3600" b="1" u="sng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март</a:t>
            </a:r>
            <a:r>
              <a:rPr lang="ru-RU" sz="36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2023-24 </a:t>
            </a:r>
            <a:r>
              <a:rPr lang="ru-RU" sz="3600" b="1" dirty="0" err="1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уч.г</a:t>
            </a:r>
            <a:r>
              <a:rPr lang="ru-RU" sz="36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.</a:t>
            </a: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40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161E1E-027A-433E-B325-549B24E24C69}"/>
              </a:ext>
            </a:extLst>
          </p:cNvPr>
          <p:cNvSpPr txBox="1"/>
          <p:nvPr/>
        </p:nvSpPr>
        <p:spPr>
          <a:xfrm>
            <a:off x="0" y="0"/>
            <a:ext cx="12192000" cy="918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r>
              <a:rPr lang="ru-RU" sz="3200" dirty="0"/>
              <a:t>Мониторинг работы ОО в ЭПОС.Школа </a:t>
            </a:r>
          </a:p>
          <a:p>
            <a:pPr>
              <a:lnSpc>
                <a:spcPts val="3200"/>
              </a:lnSpc>
            </a:pPr>
            <a:r>
              <a:rPr lang="ru-RU" sz="3200" dirty="0"/>
              <a:t>через подсистему «Аналитика и отчётность»</a:t>
            </a:r>
            <a:endParaRPr lang="ru-RU" sz="3200" i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693B27-F127-47B5-BF67-C12849B1181B}"/>
              </a:ext>
            </a:extLst>
          </p:cNvPr>
          <p:cNvSpPr/>
          <p:nvPr/>
        </p:nvSpPr>
        <p:spPr>
          <a:xfrm>
            <a:off x="935454" y="1984248"/>
            <a:ext cx="669732" cy="111252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7DD7BE-32E9-4232-8DDC-EE12A885278D}"/>
              </a:ext>
            </a:extLst>
          </p:cNvPr>
          <p:cNvSpPr txBox="1"/>
          <p:nvPr/>
        </p:nvSpPr>
        <p:spPr>
          <a:xfrm>
            <a:off x="65575" y="1181469"/>
            <a:ext cx="11951208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Отчёт «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Общие статистические данные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» – мониторинг активности регистрации пользователей в ЭПОС </a:t>
            </a:r>
          </a:p>
          <a:p>
            <a:pPr algn="just"/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       (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за период с 1 по </a:t>
            </a:r>
            <a:r>
              <a:rPr lang="ru-RU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31 марта 2024г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.)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Отчёт «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</a:rPr>
              <a:t>Мониторинг активности пользователей (по школам)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» – статистика по работе/использованию ЭЖД </a:t>
            </a:r>
          </a:p>
          <a:p>
            <a:pPr algn="just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       (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за период с </a:t>
            </a:r>
            <a:r>
              <a:rPr lang="ru-RU" sz="16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9 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по 31 марта 2024г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. 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Отчёт «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</a:rPr>
              <a:t>Мониторинг качества заполнения ЭЖД (по школам)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» – контроль исполнения требований по работе в ЭЖД </a:t>
            </a:r>
            <a:endParaRPr lang="ru-RU" sz="1600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ru-RU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      (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за период с 1 по 31 марта 2024г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.)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Отчёт «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</a:rPr>
              <a:t>Мониторинг качества ведения ЭЖД по ВД (по школам)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</a:rPr>
              <a:t>» – контроль исполнения требований по работе в ЭЖД по внеурочной деятельности (</a:t>
            </a:r>
            <a:r>
              <a:rPr lang="ru-RU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за период с 1 по 31 марта 2024г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.)</a:t>
            </a:r>
          </a:p>
          <a:p>
            <a:pPr algn="just"/>
            <a:endParaRPr lang="ru-RU" i="1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CA7A8-567B-4380-88EC-951578912438}"/>
              </a:ext>
            </a:extLst>
          </p:cNvPr>
          <p:cNvSpPr txBox="1"/>
          <p:nvPr/>
        </p:nvSpPr>
        <p:spPr>
          <a:xfrm>
            <a:off x="120396" y="849004"/>
            <a:ext cx="12006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ctr">
              <a:defRPr/>
            </a:pPr>
            <a:r>
              <a:rPr lang="ru-RU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*</a:t>
            </a: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</a:rPr>
              <a:t>Выгрузка 4-ёх отчётов уровня «министерство» </a:t>
            </a:r>
            <a:r>
              <a:rPr lang="ru-RU" dirty="0"/>
              <a:t>сделана из модуля «Аналитика и отчётность» </a:t>
            </a:r>
            <a:r>
              <a:rPr lang="ru-RU" b="1" dirty="0" smtClean="0"/>
              <a:t>08.04.24г</a:t>
            </a:r>
            <a:r>
              <a:rPr lang="ru-RU" b="1" dirty="0"/>
              <a:t>.</a:t>
            </a:r>
            <a:r>
              <a:rPr lang="ru-RU" b="1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30BE21B-8EA4-13F0-E23F-3A4A32EC2828}"/>
              </a:ext>
            </a:extLst>
          </p:cNvPr>
          <p:cNvGrpSpPr/>
          <p:nvPr/>
        </p:nvGrpSpPr>
        <p:grpSpPr>
          <a:xfrm>
            <a:off x="193979" y="3324143"/>
            <a:ext cx="11804041" cy="3429560"/>
            <a:chOff x="193979" y="3324143"/>
            <a:chExt cx="11804041" cy="342956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8DBB1D4-BC6F-860E-4A76-315785219E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38" r="1"/>
            <a:stretch/>
          </p:blipFill>
          <p:spPr>
            <a:xfrm>
              <a:off x="193979" y="3324143"/>
              <a:ext cx="11804041" cy="3429560"/>
            </a:xfrm>
            <a:prstGeom prst="rect">
              <a:avLst/>
            </a:prstGeom>
            <a:ln>
              <a:solidFill>
                <a:srgbClr val="7030A0"/>
              </a:solidFill>
            </a:ln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7D36F83C-956E-8DA8-614C-BF304A47F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115" y="6222465"/>
              <a:ext cx="2386855" cy="506074"/>
            </a:xfrm>
            <a:prstGeom prst="rect">
              <a:avLst/>
            </a:prstGeom>
          </p:spPr>
        </p:pic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B9116D1-005D-6FEB-3810-514EEB6F52D9}"/>
                </a:ext>
              </a:extLst>
            </p:cNvPr>
            <p:cNvSpPr/>
            <p:nvPr/>
          </p:nvSpPr>
          <p:spPr>
            <a:xfrm>
              <a:off x="291116" y="4582740"/>
              <a:ext cx="2386855" cy="212063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69010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5E68F0-1659-445B-91DD-807D317DE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16792"/>
              </p:ext>
            </p:extLst>
          </p:nvPr>
        </p:nvGraphicFramePr>
        <p:xfrm>
          <a:off x="152400" y="753206"/>
          <a:ext cx="5826896" cy="598315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689853">
                  <a:extLst>
                    <a:ext uri="{9D8B030D-6E8A-4147-A177-3AD203B41FA5}">
                      <a16:colId xmlns:a16="http://schemas.microsoft.com/office/drawing/2014/main" val="836170012"/>
                    </a:ext>
                  </a:extLst>
                </a:gridCol>
                <a:gridCol w="991966">
                  <a:extLst>
                    <a:ext uri="{9D8B030D-6E8A-4147-A177-3AD203B41FA5}">
                      <a16:colId xmlns:a16="http://schemas.microsoft.com/office/drawing/2014/main" val="2921541348"/>
                    </a:ext>
                  </a:extLst>
                </a:gridCol>
                <a:gridCol w="1145077">
                  <a:extLst>
                    <a:ext uri="{9D8B030D-6E8A-4147-A177-3AD203B41FA5}">
                      <a16:colId xmlns:a16="http://schemas.microsoft.com/office/drawing/2014/main" val="3339319770"/>
                    </a:ext>
                  </a:extLst>
                </a:gridCol>
              </a:tblGrid>
              <a:tr h="7202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Общая доля активности учителей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Доля активности учителей еженедельно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66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98,14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97,52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36726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Большесосновский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95,85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57940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98,87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83147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Берёзовский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12227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96,67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92,92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81378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Кудымкарский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97,03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92,88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48151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Уинский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99,26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92,65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52876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24245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96,18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92,37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59444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98,55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92,28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28007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97,06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91,91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39553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95,27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91,89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95483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Чернушинский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97,25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91,74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06860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Красновишерский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97,07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94350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Сивинский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95,81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90988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96,39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91,57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36822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91,23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9810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91,22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8815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97,24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91,16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70195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Кишертский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98,52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91,11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589006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97,88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91,01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42492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96,76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90,86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06892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Гайнский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94,51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90,66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030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7AC0C9-F93B-447D-A429-D0602A2A8E97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Мониторинг активности регистрации и входов </a:t>
            </a:r>
            <a:r>
              <a:rPr lang="ru-RU" u="sng" dirty="0"/>
              <a:t>учителей</a:t>
            </a:r>
            <a:r>
              <a:rPr lang="ru-RU" dirty="0"/>
              <a:t> в ЭПОС – </a:t>
            </a:r>
            <a:r>
              <a:rPr lang="ru-RU" sz="2400" i="1" dirty="0" smtClean="0"/>
              <a:t>март 2024г</a:t>
            </a:r>
            <a:r>
              <a:rPr lang="ru-RU" sz="2400" i="1" dirty="0"/>
              <a:t>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9C4CB40-0DF9-4032-8C0D-3EBF89FFC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145723"/>
              </p:ext>
            </p:extLst>
          </p:nvPr>
        </p:nvGraphicFramePr>
        <p:xfrm>
          <a:off x="6075848" y="753206"/>
          <a:ext cx="5299889" cy="60403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42455">
                  <a:extLst>
                    <a:ext uri="{9D8B030D-6E8A-4147-A177-3AD203B41FA5}">
                      <a16:colId xmlns:a16="http://schemas.microsoft.com/office/drawing/2014/main" val="3737171410"/>
                    </a:ext>
                  </a:extLst>
                </a:gridCol>
                <a:gridCol w="1078717">
                  <a:extLst>
                    <a:ext uri="{9D8B030D-6E8A-4147-A177-3AD203B41FA5}">
                      <a16:colId xmlns:a16="http://schemas.microsoft.com/office/drawing/2014/main" val="3648887526"/>
                    </a:ext>
                  </a:extLst>
                </a:gridCol>
                <a:gridCol w="1078717">
                  <a:extLst>
                    <a:ext uri="{9D8B030D-6E8A-4147-A177-3AD203B41FA5}">
                      <a16:colId xmlns:a16="http://schemas.microsoft.com/office/drawing/2014/main" val="116747824"/>
                    </a:ext>
                  </a:extLst>
                </a:gridCol>
              </a:tblGrid>
              <a:tr h="4287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Муниципальное образование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Общая 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доля активности 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учителей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Доля активности учителей еженедельно</a:t>
                      </a:r>
                    </a:p>
                  </a:txBody>
                  <a:tcPr marL="3358" marR="3358" marT="3358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44811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97,21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90,63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92559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95,56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90,05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91045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96,16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89,98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7522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96,01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89,74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06298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Осинский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97,57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89,58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7558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Нытвенский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97,03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89,50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69392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96,40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89,46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27715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89,36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92505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95,07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89,24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38519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97,57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89,13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16813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94,54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89,07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39822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96,61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88,98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62406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Ординский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88,04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1042322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95,51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87,09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92673056"/>
                  </a:ext>
                </a:extLst>
              </a:tr>
              <a:tr h="7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86,64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7900852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93,78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86,01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8269449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85,71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0387039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Косинский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85,29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63035271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84,76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7976600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Юсьвинский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83,95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3516759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Оханский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83,64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3008691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  <a:endParaRPr lang="ru-RU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96,29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89,21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60914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без изменений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выше на 1%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778359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41260C0-E2BE-4959-993B-D22D60BF8609}"/>
              </a:ext>
            </a:extLst>
          </p:cNvPr>
          <p:cNvCxnSpPr>
            <a:cxnSpLocks/>
          </p:cNvCxnSpPr>
          <p:nvPr/>
        </p:nvCxnSpPr>
        <p:spPr>
          <a:xfrm>
            <a:off x="6075848" y="3608293"/>
            <a:ext cx="59367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4D8D5A-C017-4376-AA72-880F60ADA22A}"/>
              </a:ext>
            </a:extLst>
          </p:cNvPr>
          <p:cNvSpPr txBox="1"/>
          <p:nvPr/>
        </p:nvSpPr>
        <p:spPr>
          <a:xfrm>
            <a:off x="11375737" y="3128419"/>
            <a:ext cx="636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0000"/>
                </a:solidFill>
              </a:rPr>
              <a:t>Выше среднего </a:t>
            </a:r>
          </a:p>
          <a:p>
            <a:r>
              <a:rPr lang="ru-RU" sz="800" dirty="0">
                <a:solidFill>
                  <a:srgbClr val="FF0000"/>
                </a:solidFill>
              </a:rPr>
              <a:t>по краю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E784B6-05AB-4E56-7626-103A55F2E66D}"/>
              </a:ext>
            </a:extLst>
          </p:cNvPr>
          <p:cNvSpPr txBox="1"/>
          <p:nvPr/>
        </p:nvSpPr>
        <p:spPr>
          <a:xfrm>
            <a:off x="152399" y="422566"/>
            <a:ext cx="305261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dirty="0" smtClean="0">
                <a:solidFill>
                  <a:schemeClr val="tx1"/>
                </a:solidFill>
                <a:latin typeface="+mn-lt"/>
              </a:rPr>
              <a:t>*Зарегистрировано </a:t>
            </a:r>
            <a:r>
              <a:rPr lang="ru-RU" sz="1400" u="sng" dirty="0">
                <a:solidFill>
                  <a:schemeClr val="tx1"/>
                </a:solidFill>
                <a:latin typeface="+mn-lt"/>
              </a:rPr>
              <a:t>учителей </a:t>
            </a:r>
            <a:r>
              <a:rPr lang="ru-RU" sz="1400" dirty="0">
                <a:solidFill>
                  <a:schemeClr val="tx1"/>
                </a:solidFill>
                <a:latin typeface="+mn-lt"/>
              </a:rPr>
              <a:t>– </a:t>
            </a:r>
            <a:r>
              <a:rPr lang="ru-RU" sz="1400" dirty="0" smtClean="0">
                <a:solidFill>
                  <a:srgbClr val="00B050"/>
                </a:solidFill>
                <a:latin typeface="+mn-lt"/>
              </a:rPr>
              <a:t>97%</a:t>
            </a:r>
            <a:endParaRPr lang="ru-RU" sz="1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41260C0-E2BE-4959-993B-D22D60BF8609}"/>
              </a:ext>
            </a:extLst>
          </p:cNvPr>
          <p:cNvCxnSpPr>
            <a:cxnSpLocks/>
          </p:cNvCxnSpPr>
          <p:nvPr/>
        </p:nvCxnSpPr>
        <p:spPr>
          <a:xfrm>
            <a:off x="6075848" y="2056559"/>
            <a:ext cx="593676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74D8D5A-C017-4376-AA72-880F60ADA22A}"/>
              </a:ext>
            </a:extLst>
          </p:cNvPr>
          <p:cNvSpPr txBox="1"/>
          <p:nvPr/>
        </p:nvSpPr>
        <p:spPr>
          <a:xfrm>
            <a:off x="11354159" y="1833844"/>
            <a:ext cx="6368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0000"/>
                </a:solidFill>
              </a:rPr>
              <a:t>Выше </a:t>
            </a:r>
            <a:r>
              <a:rPr lang="ru-RU" sz="800" dirty="0" smtClean="0">
                <a:solidFill>
                  <a:srgbClr val="FF0000"/>
                </a:solidFill>
              </a:rPr>
              <a:t>90%</a:t>
            </a:r>
            <a:endParaRPr lang="ru-RU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75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986CC1-C4D7-C899-9C54-84D80768470F}"/>
              </a:ext>
            </a:extLst>
          </p:cNvPr>
          <p:cNvSpPr txBox="1"/>
          <p:nvPr/>
        </p:nvSpPr>
        <p:spPr>
          <a:xfrm>
            <a:off x="-9602" y="0"/>
            <a:ext cx="122015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Динамика просмотров </a:t>
            </a:r>
            <a:r>
              <a:rPr lang="ru-RU" dirty="0"/>
              <a:t>ЭД в ЭПОС учащимися и родителями (вместе</a:t>
            </a:r>
            <a:r>
              <a:rPr lang="ru-RU" dirty="0" smtClean="0"/>
              <a:t>)</a:t>
            </a:r>
            <a:endParaRPr lang="ru-RU" i="1" dirty="0"/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00E0518-784C-4F87-AFD7-8B77B518E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300352"/>
              </p:ext>
            </p:extLst>
          </p:nvPr>
        </p:nvGraphicFramePr>
        <p:xfrm>
          <a:off x="61072" y="1102581"/>
          <a:ext cx="6030088" cy="560568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17000">
                  <a:extLst>
                    <a:ext uri="{9D8B030D-6E8A-4147-A177-3AD203B41FA5}">
                      <a16:colId xmlns:a16="http://schemas.microsoft.com/office/drawing/2014/main" val="3590205618"/>
                    </a:ext>
                  </a:extLst>
                </a:gridCol>
                <a:gridCol w="778272">
                  <a:extLst>
                    <a:ext uri="{9D8B030D-6E8A-4147-A177-3AD203B41FA5}">
                      <a16:colId xmlns:a16="http://schemas.microsoft.com/office/drawing/2014/main" val="2818193721"/>
                    </a:ext>
                  </a:extLst>
                </a:gridCol>
                <a:gridCol w="778272">
                  <a:extLst>
                    <a:ext uri="{9D8B030D-6E8A-4147-A177-3AD203B41FA5}">
                      <a16:colId xmlns:a16="http://schemas.microsoft.com/office/drawing/2014/main" val="1954219624"/>
                    </a:ext>
                  </a:extLst>
                </a:gridCol>
                <a:gridCol w="778272">
                  <a:extLst>
                    <a:ext uri="{9D8B030D-6E8A-4147-A177-3AD203B41FA5}">
                      <a16:colId xmlns:a16="http://schemas.microsoft.com/office/drawing/2014/main" val="1346306747"/>
                    </a:ext>
                  </a:extLst>
                </a:gridCol>
                <a:gridCol w="778272">
                  <a:extLst>
                    <a:ext uri="{9D8B030D-6E8A-4147-A177-3AD203B41FA5}">
                      <a16:colId xmlns:a16="http://schemas.microsoft.com/office/drawing/2014/main" val="3353479938"/>
                    </a:ext>
                  </a:extLst>
                </a:gridCol>
              </a:tblGrid>
              <a:tr h="5601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Муниципальное </a:t>
                      </a:r>
                      <a:r>
                        <a:rPr lang="ru-RU" sz="1400" b="1" u="none" strike="noStrike" dirty="0" smtClean="0">
                          <a:effectLst/>
                        </a:rPr>
                        <a:t>образование</a:t>
                      </a:r>
                      <a:endParaRPr lang="ru-RU" sz="1400" b="1" u="none" strike="noStrike" dirty="0">
                        <a:effectLst/>
                      </a:endParaRPr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декабрь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январь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февраль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март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5010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Александровский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МО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76,2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0572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Бардымский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82,9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84,4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3574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Берёзовский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72,6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11653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Большесосновский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МО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87,5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90,9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90,9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8304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72,1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16731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Гайнский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83,1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84,8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88645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74,8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98421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74,7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0867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74,4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026370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86,5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88,0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4660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Городской округ </a:t>
                      </a:r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Губаха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80,6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82,8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83,3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9411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87,1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87,7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51354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79,1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41307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77,4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40438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80,1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79,1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6320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61,7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72,0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366622"/>
                  </a:ext>
                </a:extLst>
              </a:tr>
              <a:tr h="20007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Кишертский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89,0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73422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Косинский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57,3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56,2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6558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67,7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97148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Красновишерский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80,1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83,4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1010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852617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Кудымкарский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82,7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90256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00E0518-784C-4F87-AFD7-8B77B518E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800682"/>
              </p:ext>
            </p:extLst>
          </p:nvPr>
        </p:nvGraphicFramePr>
        <p:xfrm>
          <a:off x="6181723" y="1102581"/>
          <a:ext cx="5838828" cy="567114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770680">
                  <a:extLst>
                    <a:ext uri="{9D8B030D-6E8A-4147-A177-3AD203B41FA5}">
                      <a16:colId xmlns:a16="http://schemas.microsoft.com/office/drawing/2014/main" val="3590205618"/>
                    </a:ext>
                  </a:extLst>
                </a:gridCol>
                <a:gridCol w="767037">
                  <a:extLst>
                    <a:ext uri="{9D8B030D-6E8A-4147-A177-3AD203B41FA5}">
                      <a16:colId xmlns:a16="http://schemas.microsoft.com/office/drawing/2014/main" val="2818193721"/>
                    </a:ext>
                  </a:extLst>
                </a:gridCol>
                <a:gridCol w="767037">
                  <a:extLst>
                    <a:ext uri="{9D8B030D-6E8A-4147-A177-3AD203B41FA5}">
                      <a16:colId xmlns:a16="http://schemas.microsoft.com/office/drawing/2014/main" val="4259983916"/>
                    </a:ext>
                  </a:extLst>
                </a:gridCol>
                <a:gridCol w="767037">
                  <a:extLst>
                    <a:ext uri="{9D8B030D-6E8A-4147-A177-3AD203B41FA5}">
                      <a16:colId xmlns:a16="http://schemas.microsoft.com/office/drawing/2014/main" val="3276453207"/>
                    </a:ext>
                  </a:extLst>
                </a:gridCol>
                <a:gridCol w="767037">
                  <a:extLst>
                    <a:ext uri="{9D8B030D-6E8A-4147-A177-3AD203B41FA5}">
                      <a16:colId xmlns:a16="http://schemas.microsoft.com/office/drawing/2014/main" val="248285369"/>
                    </a:ext>
                  </a:extLst>
                </a:gridCol>
              </a:tblGrid>
              <a:tr h="56010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effectLst/>
                        </a:rPr>
                        <a:t>Муниципальное образование</a:t>
                      </a:r>
                      <a:endParaRPr lang="ru-RU" sz="1200" dirty="0"/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декабрь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январь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февраль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март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5010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Куединский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79,9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81,3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0572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80,8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81,3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3574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Лысьвенский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79,4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11653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Нытвенский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80,6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8304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74,5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16731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Ординский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79,9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88645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Осинский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85,4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98421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Оханский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62,7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62,9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69,3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0867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Очёрский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80,3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026370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82,6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83,1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4660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86,1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87,0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9411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Сивинский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78,5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51354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78,7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41307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Суксунский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65,8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40438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80,6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632041"/>
                  </a:ext>
                </a:extLst>
              </a:tr>
              <a:tr h="295116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82,3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84,9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85,4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366622"/>
                  </a:ext>
                </a:extLst>
              </a:tr>
              <a:tr h="20007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Частинский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74,6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73422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82,2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6558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Чернушинский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78,4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79,0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97148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70,4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73,0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73,6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1010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Юрлинский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62,7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62,7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63,7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64,2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852617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Юсьвинский</a:t>
                      </a:r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75,9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71,3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73,2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74,8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9025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377" y="628234"/>
            <a:ext cx="882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*</a:t>
            </a:r>
            <a:r>
              <a:rPr lang="ru-RU" b="1" dirty="0" smtClean="0"/>
              <a:t> Целевой показатель 80% достигнут в марте </a:t>
            </a:r>
            <a:r>
              <a:rPr lang="ru-RU" b="1" dirty="0" smtClean="0">
                <a:solidFill>
                  <a:srgbClr val="00B050"/>
                </a:solidFill>
              </a:rPr>
              <a:t>в 391 школе</a:t>
            </a:r>
            <a:r>
              <a:rPr lang="ru-RU" b="1" dirty="0" smtClean="0"/>
              <a:t>, из них </a:t>
            </a:r>
            <a:r>
              <a:rPr lang="ru-RU" b="1" dirty="0" smtClean="0">
                <a:solidFill>
                  <a:srgbClr val="00B050"/>
                </a:solidFill>
              </a:rPr>
              <a:t>в 11 школах </a:t>
            </a:r>
            <a:r>
              <a:rPr lang="ru-RU" b="1" dirty="0" smtClean="0"/>
              <a:t>– 100%.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0530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00E0518-784C-4F87-AFD7-8B77B518E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698248"/>
              </p:ext>
            </p:extLst>
          </p:nvPr>
        </p:nvGraphicFramePr>
        <p:xfrm>
          <a:off x="770986" y="505928"/>
          <a:ext cx="5054551" cy="610276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325497">
                  <a:extLst>
                    <a:ext uri="{9D8B030D-6E8A-4147-A177-3AD203B41FA5}">
                      <a16:colId xmlns:a16="http://schemas.microsoft.com/office/drawing/2014/main" val="3590205618"/>
                    </a:ext>
                  </a:extLst>
                </a:gridCol>
                <a:gridCol w="870692">
                  <a:extLst>
                    <a:ext uri="{9D8B030D-6E8A-4147-A177-3AD203B41FA5}">
                      <a16:colId xmlns:a16="http://schemas.microsoft.com/office/drawing/2014/main" val="2818193721"/>
                    </a:ext>
                  </a:extLst>
                </a:gridCol>
                <a:gridCol w="858362">
                  <a:extLst>
                    <a:ext uri="{9D8B030D-6E8A-4147-A177-3AD203B41FA5}">
                      <a16:colId xmlns:a16="http://schemas.microsoft.com/office/drawing/2014/main" val="3586061021"/>
                    </a:ext>
                  </a:extLst>
                </a:gridCol>
              </a:tblGrid>
              <a:tr h="5097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Доля просмотра ЭД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УЧАЩИМИСЯ и РОДИТЕЛЯМИ </a:t>
                      </a:r>
                      <a:r>
                        <a:rPr lang="ru-RU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(вместе)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50109"/>
                  </a:ext>
                </a:extLst>
              </a:tr>
              <a:tr h="258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хотя бы раз </a:t>
                      </a:r>
                    </a:p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за период</a:t>
                      </a:r>
                    </a:p>
                  </a:txBody>
                  <a:tcPr marL="6399" marR="6399" marT="639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еженедельно</a:t>
                      </a:r>
                    </a:p>
                  </a:txBody>
                  <a:tcPr marL="6399" marR="6399" marT="6399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388180"/>
                  </a:ext>
                </a:extLst>
              </a:tr>
              <a:tr h="22948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Большесосновский муниципальный район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90,9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77,7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0572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Кишертский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89,0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75,3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3574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88,0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76,8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11653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87,7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79,0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8304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87,0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78,0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16731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85,4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73,2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88645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Осинский городской округ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85,4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66,4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98421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Гайнский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84,8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74,6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0867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84,4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69,5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026370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Красновишерский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83,4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73,3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4660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83,3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72,5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9411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83,1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73,2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51354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Кудымкарский муниципальный округ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82,7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66,9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41307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82,2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70,8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40438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81,3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6320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81,3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68,9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36662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Уинский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80,6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70,0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73422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Нытвенский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80,6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67,6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6558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80,3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67,6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97148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Ординский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79,9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70,6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1010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79,4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68,1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852617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79,1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68,5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9025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79,1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61,8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223806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805CFF-A41D-433F-A251-E0912F2D4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441003"/>
              </p:ext>
            </p:extLst>
          </p:nvPr>
        </p:nvGraphicFramePr>
        <p:xfrm>
          <a:off x="6091160" y="505928"/>
          <a:ext cx="5443616" cy="574875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107838">
                  <a:extLst>
                    <a:ext uri="{9D8B030D-6E8A-4147-A177-3AD203B41FA5}">
                      <a16:colId xmlns:a16="http://schemas.microsoft.com/office/drawing/2014/main" val="1861794643"/>
                    </a:ext>
                  </a:extLst>
                </a:gridCol>
                <a:gridCol w="1167889">
                  <a:extLst>
                    <a:ext uri="{9D8B030D-6E8A-4147-A177-3AD203B41FA5}">
                      <a16:colId xmlns:a16="http://schemas.microsoft.com/office/drawing/2014/main" val="264455046"/>
                    </a:ext>
                  </a:extLst>
                </a:gridCol>
                <a:gridCol w="1167889">
                  <a:extLst>
                    <a:ext uri="{9D8B030D-6E8A-4147-A177-3AD203B41FA5}">
                      <a16:colId xmlns:a16="http://schemas.microsoft.com/office/drawing/2014/main" val="3107935333"/>
                    </a:ext>
                  </a:extLst>
                </a:gridCol>
              </a:tblGrid>
              <a:tr h="2297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Муниципальное образование</a:t>
                      </a:r>
                    </a:p>
                  </a:txBody>
                  <a:tcPr marL="6399" marR="6399" marT="6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Доля просмотра ЭД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УЧАЩИМИСЯ и РОДИТЕЛЯМИ </a:t>
                      </a:r>
                      <a:r>
                        <a:rPr lang="ru-RU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(вместе)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866136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хотя бы раз </a:t>
                      </a:r>
                    </a:p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за период</a:t>
                      </a:r>
                    </a:p>
                  </a:txBody>
                  <a:tcPr marL="6399" marR="6399" marT="6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еженедельно</a:t>
                      </a:r>
                    </a:p>
                  </a:txBody>
                  <a:tcPr marL="6399" marR="6399" marT="6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245041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Чернушинский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088509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02610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Сивинский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70,4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858455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520690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71222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837808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415000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Юсьвинский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946719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20756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63936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677484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52538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97927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Берёзовский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435412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347276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58,3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19893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Оханский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49,6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948217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469501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967663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399820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Косинский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56,2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46,9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17683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  <a:endParaRPr lang="ru-RU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9" marR="5579" marT="55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79,4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67,3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788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9" marR="5579" marT="55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выше на 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выше на 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87560"/>
                  </a:ext>
                </a:extLst>
              </a:tr>
            </a:tbl>
          </a:graphicData>
        </a:graphic>
      </p:graphicFrame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D3934EC4-700A-4325-B577-1795DAE5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ACDCA28-0FA8-4F71-9980-C1A80ACCD755}" type="slidenum">
              <a:rPr lang="ru-RU" smtClean="0"/>
              <a:t>5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986CC1-C4D7-C899-9C54-84D80768470F}"/>
              </a:ext>
            </a:extLst>
          </p:cNvPr>
          <p:cNvSpPr txBox="1"/>
          <p:nvPr/>
        </p:nvSpPr>
        <p:spPr>
          <a:xfrm>
            <a:off x="-9602" y="0"/>
            <a:ext cx="12201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Доля активности просмотров ЭД в ЭПОС учащимися и родителями (вместе) </a:t>
            </a:r>
            <a:r>
              <a:rPr lang="ru-RU" sz="2400" dirty="0" smtClean="0"/>
              <a:t>– </a:t>
            </a:r>
            <a:r>
              <a:rPr lang="ru-RU" sz="2400" i="1" dirty="0" smtClean="0"/>
              <a:t>март </a:t>
            </a:r>
            <a:r>
              <a:rPr lang="ru-RU" sz="2400" i="1" dirty="0" smtClean="0"/>
              <a:t>2024г</a:t>
            </a:r>
            <a:r>
              <a:rPr lang="ru-RU" sz="2400" i="1" dirty="0"/>
              <a:t>.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1B31073-5978-E2AA-518E-DDBBC630799D}"/>
              </a:ext>
            </a:extLst>
          </p:cNvPr>
          <p:cNvCxnSpPr>
            <a:cxnSpLocks/>
          </p:cNvCxnSpPr>
          <p:nvPr/>
        </p:nvCxnSpPr>
        <p:spPr>
          <a:xfrm flipV="1">
            <a:off x="227655" y="5906228"/>
            <a:ext cx="4744939" cy="22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292F35C-DB2F-D153-A11A-B26AB599B054}"/>
              </a:ext>
            </a:extLst>
          </p:cNvPr>
          <p:cNvSpPr txBox="1"/>
          <p:nvPr/>
        </p:nvSpPr>
        <p:spPr>
          <a:xfrm>
            <a:off x="36194" y="5259897"/>
            <a:ext cx="814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rgbClr val="FF0000"/>
                </a:solidFill>
              </a:rPr>
              <a:t>Достигнут </a:t>
            </a:r>
            <a:r>
              <a:rPr lang="ru-RU" sz="900" b="1" dirty="0" smtClean="0">
                <a:solidFill>
                  <a:srgbClr val="FF0000"/>
                </a:solidFill>
              </a:rPr>
              <a:t>краевой целевой </a:t>
            </a:r>
            <a:r>
              <a:rPr lang="ru-RU" sz="900" b="1" dirty="0">
                <a:solidFill>
                  <a:srgbClr val="FF0000"/>
                </a:solidFill>
              </a:rPr>
              <a:t>показатель 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8D1D40C-952B-61D1-E341-E687AAE828D7}"/>
              </a:ext>
            </a:extLst>
          </p:cNvPr>
          <p:cNvCxnSpPr>
            <a:cxnSpLocks/>
          </p:cNvCxnSpPr>
          <p:nvPr/>
        </p:nvCxnSpPr>
        <p:spPr>
          <a:xfrm flipV="1">
            <a:off x="266025" y="6156960"/>
            <a:ext cx="4706569" cy="372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2C8BB29-CE9D-77E1-B5B6-C8F754BCE411}"/>
              </a:ext>
            </a:extLst>
          </p:cNvPr>
          <p:cNvSpPr txBox="1"/>
          <p:nvPr/>
        </p:nvSpPr>
        <p:spPr>
          <a:xfrm>
            <a:off x="-78019" y="6052872"/>
            <a:ext cx="6890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rgbClr val="FF0000"/>
                </a:solidFill>
              </a:rPr>
              <a:t>Выше среднего </a:t>
            </a:r>
          </a:p>
          <a:p>
            <a:r>
              <a:rPr lang="ru-RU" sz="700" dirty="0">
                <a:solidFill>
                  <a:srgbClr val="FF0000"/>
                </a:solidFill>
              </a:rPr>
              <a:t>по краю</a:t>
            </a:r>
          </a:p>
        </p:txBody>
      </p:sp>
    </p:spTree>
    <p:extLst>
      <p:ext uri="{BB962C8B-B14F-4D97-AF65-F5344CB8AC3E}">
        <p14:creationId xmlns:p14="http://schemas.microsoft.com/office/powerpoint/2010/main" val="1306390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lkom.ru/images/1612684439_1-p-znachki-na-zelenom-fone-1.jp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149692"/>
            <a:ext cx="600075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F59758-B627-3EB0-11A1-D866F1A4D764}"/>
              </a:ext>
            </a:extLst>
          </p:cNvPr>
          <p:cNvSpPr txBox="1"/>
          <p:nvPr/>
        </p:nvSpPr>
        <p:spPr>
          <a:xfrm>
            <a:off x="800100" y="34232"/>
            <a:ext cx="1139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Образовательные организации, </a:t>
            </a:r>
            <a:r>
              <a:rPr lang="ru-RU" sz="2400" dirty="0" smtClean="0"/>
              <a:t>где </a:t>
            </a:r>
            <a:r>
              <a:rPr lang="ru-RU" sz="2400" dirty="0"/>
              <a:t>доля просмотра ЭД </a:t>
            </a:r>
            <a:r>
              <a:rPr lang="ru-RU" sz="2400" u="sng" dirty="0">
                <a:solidFill>
                  <a:srgbClr val="0070C0"/>
                </a:solidFill>
              </a:rPr>
              <a:t>еженедельно</a:t>
            </a:r>
          </a:p>
          <a:p>
            <a:r>
              <a:rPr lang="ru-RU" sz="2400" dirty="0"/>
              <a:t>учащимися и родителями составила </a:t>
            </a:r>
            <a:r>
              <a:rPr lang="ru-RU" sz="2400" dirty="0" smtClean="0">
                <a:solidFill>
                  <a:srgbClr val="00B050"/>
                </a:solidFill>
              </a:rPr>
              <a:t>выше 90</a:t>
            </a:r>
            <a:r>
              <a:rPr lang="ru-RU" sz="2400" dirty="0">
                <a:solidFill>
                  <a:srgbClr val="00B050"/>
                </a:solidFill>
              </a:rPr>
              <a:t>% </a:t>
            </a:r>
            <a:r>
              <a:rPr lang="ru-RU" sz="2400" b="1" dirty="0">
                <a:solidFill>
                  <a:srgbClr val="C00000"/>
                </a:solidFill>
              </a:rPr>
              <a:t>– </a:t>
            </a:r>
            <a:r>
              <a:rPr lang="ru-RU" sz="2400" b="1" i="1" dirty="0" smtClean="0">
                <a:solidFill>
                  <a:srgbClr val="C00000"/>
                </a:solidFill>
              </a:rPr>
              <a:t>март 2024г</a:t>
            </a:r>
            <a:r>
              <a:rPr lang="ru-RU" sz="2400" b="1" i="1" dirty="0">
                <a:solidFill>
                  <a:srgbClr val="C00000"/>
                </a:solidFill>
              </a:rPr>
              <a:t>. 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558198"/>
              </p:ext>
            </p:extLst>
          </p:nvPr>
        </p:nvGraphicFramePr>
        <p:xfrm>
          <a:off x="133349" y="1384223"/>
          <a:ext cx="5754189" cy="399854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15728">
                  <a:extLst>
                    <a:ext uri="{9D8B030D-6E8A-4147-A177-3AD203B41FA5}">
                      <a16:colId xmlns:a16="http://schemas.microsoft.com/office/drawing/2014/main" val="2940320311"/>
                    </a:ext>
                  </a:extLst>
                </a:gridCol>
                <a:gridCol w="1659432">
                  <a:extLst>
                    <a:ext uri="{9D8B030D-6E8A-4147-A177-3AD203B41FA5}">
                      <a16:colId xmlns:a16="http://schemas.microsoft.com/office/drawing/2014/main" val="1242387810"/>
                    </a:ext>
                  </a:extLst>
                </a:gridCol>
                <a:gridCol w="3779029">
                  <a:extLst>
                    <a:ext uri="{9D8B030D-6E8A-4147-A177-3AD203B41FA5}">
                      <a16:colId xmlns:a16="http://schemas.microsoft.com/office/drawing/2014/main" val="3361802551"/>
                    </a:ext>
                  </a:extLst>
                </a:gridCol>
              </a:tblGrid>
              <a:tr h="2593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№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п/п</a:t>
                      </a:r>
                    </a:p>
                  </a:txBody>
                  <a:tcPr marL="5666" marR="5666" marT="566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ОО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05940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Горнозаводский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СП МАОУ "СОШ" 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п.Теплая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Гора (Сараны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) – </a:t>
                      </a:r>
                      <a:r>
                        <a:rPr lang="ru-RU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06907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Юсьвинский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 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МБОУ «</a:t>
                      </a:r>
                      <a:r>
                        <a:rPr lang="ru-RU" sz="1400" b="0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Тукачевская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 ООШ» – </a:t>
                      </a:r>
                      <a:r>
                        <a:rPr lang="ru-RU" sz="1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ru-RU" sz="1400" b="0" i="0" u="none" strike="noStrike" dirty="0" smtClean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61953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Кочёвский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МБОУ "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Пелымская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СОШ"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217541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Кунгурский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МАОУ "Комсомольская СОШ"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5868885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Кунгурский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Насадский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филиал МАОУ «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Сергинская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СОШ»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38646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Октябрьский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Петропавловская школа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1613052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Губахинский</a:t>
                      </a:r>
                      <a:r>
                        <a:rPr lang="ru-RU" sz="1400" b="0" i="0" u="none" strike="noStrike" baseline="0" dirty="0" smtClean="0">
                          <a:effectLst/>
                          <a:latin typeface="Calibri" panose="020F0502020204030204" pitchFamily="34" charset="0"/>
                        </a:rPr>
                        <a:t> ГО 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МБОУ "СОШ № 25"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054487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Лысьвенский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"СОШ № 3"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922950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Октябрьский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МБОУ "Октябрьская СОШ № 2"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327653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Кудымкарский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МБОУ "Ленинская СОШ"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363892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Кудымкарский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МАОУ "Белоевская СОШ"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759110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«Экономическая школа № 145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»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73772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Кунгурский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МАОУ лицей № 1 города Кунгура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0855541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14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Ординский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МБОУ «Карьевская СОШ»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8933795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МАОУ «Гимназия № 8» г.Перми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8097946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16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"Гимназия № 17" г. Перми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526399"/>
                  </a:ext>
                </a:extLst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109674"/>
              </p:ext>
            </p:extLst>
          </p:nvPr>
        </p:nvGraphicFramePr>
        <p:xfrm>
          <a:off x="6048376" y="1384223"/>
          <a:ext cx="6048374" cy="443479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31870">
                  <a:extLst>
                    <a:ext uri="{9D8B030D-6E8A-4147-A177-3AD203B41FA5}">
                      <a16:colId xmlns:a16="http://schemas.microsoft.com/office/drawing/2014/main" val="2604360888"/>
                    </a:ext>
                  </a:extLst>
                </a:gridCol>
                <a:gridCol w="1756817">
                  <a:extLst>
                    <a:ext uri="{9D8B030D-6E8A-4147-A177-3AD203B41FA5}">
                      <a16:colId xmlns:a16="http://schemas.microsoft.com/office/drawing/2014/main" val="285470097"/>
                    </a:ext>
                  </a:extLst>
                </a:gridCol>
                <a:gridCol w="3959687">
                  <a:extLst>
                    <a:ext uri="{9D8B030D-6E8A-4147-A177-3AD203B41FA5}">
                      <a16:colId xmlns:a16="http://schemas.microsoft.com/office/drawing/2014/main" val="2850253344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№</a:t>
                      </a:r>
                    </a:p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п/п</a:t>
                      </a:r>
                    </a:p>
                  </a:txBody>
                  <a:tcPr marL="5666" marR="5666" marT="566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Наименование ОО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66" marR="5666" marT="566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85716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Бардымский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"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Бардымская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СОШ № 2"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7443083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"СОШ № 146" 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г.Перми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139020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19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Юрлинский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Филиал  "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Юмская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основная школа"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0430386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Чернушинский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МБОУ "Базовая Павловская ООШ"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37260923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21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 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Березники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"Лицей № 1"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440399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Чайковский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«Гимназия»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4238561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23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МАОУ "СОШ № 127" г.Перми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8509391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24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Кудымкарский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 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МОБУ  «Гимназия  № 3»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2611879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25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Соликамский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МАОУ "Гимназия "Солнечная радуга"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9072060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26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Бардымский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"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Бардымская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гимназия им. 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Г.Тукая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319334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27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Кишертский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Посадская СОШ - филиал МБОУ "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Кишертская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СОШ имени Л.П. 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Дробышевского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8630329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«Школа 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агробизнестехнологий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»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59594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29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Красновишерский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МБОУ "Верх-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Язьвинская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СОШ"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89194614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Чернушинский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МБОУ "СОШ № 5"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766459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Чернушинский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МБОУ "СОШ № 1 имени Котловых"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249275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32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ГО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МАОУ «Школа-интернат № 85» г. Перми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2474321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ru-RU" sz="10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Ординский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МО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МБОУ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ru-RU" sz="1400" b="0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Ашапская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 СОШ» ф-л  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"</a:t>
                      </a:r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Малоашапская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effectLst/>
                          <a:latin typeface="Calibri" panose="020F0502020204030204" pitchFamily="34" charset="0"/>
                        </a:rPr>
                        <a:t>ООШ"</a:t>
                      </a:r>
                      <a:endParaRPr lang="ru-RU" sz="14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163537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19075" y="899429"/>
            <a:ext cx="868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*</a:t>
            </a:r>
            <a:r>
              <a:rPr lang="ru-RU" b="1" dirty="0" smtClean="0"/>
              <a:t> Целевой показатель – 70% достигнут </a:t>
            </a:r>
            <a:r>
              <a:rPr lang="ru-RU" b="1" dirty="0" smtClean="0">
                <a:solidFill>
                  <a:srgbClr val="00B050"/>
                </a:solidFill>
              </a:rPr>
              <a:t>в 303 школах</a:t>
            </a:r>
            <a:r>
              <a:rPr lang="ru-RU" b="1" dirty="0" smtClean="0"/>
              <a:t>, из них </a:t>
            </a:r>
            <a:r>
              <a:rPr lang="ru-RU" b="1" dirty="0" smtClean="0">
                <a:solidFill>
                  <a:srgbClr val="00B050"/>
                </a:solidFill>
              </a:rPr>
              <a:t>в 33 школах </a:t>
            </a:r>
            <a:r>
              <a:rPr lang="ru-RU" b="1" dirty="0" smtClean="0"/>
              <a:t>– более 90%.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74718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E7AF925-678D-4BF5-8153-FE485A23B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7492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Мониторинг активности регистрации </a:t>
            </a:r>
            <a:r>
              <a:rPr lang="ru-RU" sz="2800" b="1" u="sng" dirty="0">
                <a:solidFill>
                  <a:srgbClr val="C00000"/>
                </a:solidFill>
              </a:rPr>
              <a:t>учащихся </a:t>
            </a:r>
            <a:r>
              <a:rPr lang="ru-RU" sz="2800" b="1" dirty="0">
                <a:solidFill>
                  <a:srgbClr val="C00000"/>
                </a:solidFill>
              </a:rPr>
              <a:t>в ЭПОС – </a:t>
            </a:r>
            <a:r>
              <a:rPr lang="ru-RU" sz="2800" b="1" i="1" dirty="0" smtClean="0">
                <a:solidFill>
                  <a:srgbClr val="C00000"/>
                </a:solidFill>
              </a:rPr>
              <a:t>март</a:t>
            </a:r>
            <a:r>
              <a:rPr lang="ru-RU" sz="28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2024г</a:t>
            </a:r>
            <a:r>
              <a:rPr lang="ru-RU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00E0518-784C-4F87-AFD7-8B77B518E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06368"/>
              </p:ext>
            </p:extLst>
          </p:nvPr>
        </p:nvGraphicFramePr>
        <p:xfrm>
          <a:off x="804593" y="683481"/>
          <a:ext cx="4831143" cy="581397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479265">
                  <a:extLst>
                    <a:ext uri="{9D8B030D-6E8A-4147-A177-3AD203B41FA5}">
                      <a16:colId xmlns:a16="http://schemas.microsoft.com/office/drawing/2014/main" val="3590205618"/>
                    </a:ext>
                  </a:extLst>
                </a:gridCol>
                <a:gridCol w="1351878">
                  <a:extLst>
                    <a:ext uri="{9D8B030D-6E8A-4147-A177-3AD203B41FA5}">
                      <a16:colId xmlns:a16="http://schemas.microsoft.com/office/drawing/2014/main" val="2818193721"/>
                    </a:ext>
                  </a:extLst>
                </a:gridCol>
              </a:tblGrid>
              <a:tr h="627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Общая доля зарегистрированных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УЧАЩИХСЯ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5010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90,20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0572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87,52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3574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87,11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11653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86,01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8304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Уинский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85,30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16731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Кудымкарский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83,10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88645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79,88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98421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Чернушинский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78,82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0867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76,12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026370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73,40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4660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70,18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9411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Сивинский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69,73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51354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68,07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41307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67,71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40438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Юсьвинский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67,26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6320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Большесосновский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66,04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366622"/>
                  </a:ext>
                </a:extLst>
              </a:tr>
              <a:tr h="2000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65,70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73422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Красновишерский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65,34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6558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65,14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97148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64,10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1010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63,69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852617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62,27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90256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805CFF-A41D-433F-A251-E0912F2D4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68998"/>
              </p:ext>
            </p:extLst>
          </p:nvPr>
        </p:nvGraphicFramePr>
        <p:xfrm>
          <a:off x="6605939" y="669312"/>
          <a:ext cx="4667300" cy="589475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425831">
                  <a:extLst>
                    <a:ext uri="{9D8B030D-6E8A-4147-A177-3AD203B41FA5}">
                      <a16:colId xmlns:a16="http://schemas.microsoft.com/office/drawing/2014/main" val="1861794643"/>
                    </a:ext>
                  </a:extLst>
                </a:gridCol>
                <a:gridCol w="1241469">
                  <a:extLst>
                    <a:ext uri="{9D8B030D-6E8A-4147-A177-3AD203B41FA5}">
                      <a16:colId xmlns:a16="http://schemas.microsoft.com/office/drawing/2014/main" val="264455046"/>
                    </a:ext>
                  </a:extLst>
                </a:gridCol>
              </a:tblGrid>
              <a:tr h="229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Муниципальное образование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000" b="1" u="none" strike="noStrike" dirty="0" smtClean="0">
                        <a:effectLst/>
                      </a:endParaRPr>
                    </a:p>
                    <a:p>
                      <a:pPr algn="ctr" fontAlgn="t"/>
                      <a:r>
                        <a:rPr lang="ru-RU" sz="1000" b="1" u="none" strike="noStrike" dirty="0" smtClean="0">
                          <a:effectLst/>
                        </a:rPr>
                        <a:t>Общая </a:t>
                      </a:r>
                      <a:r>
                        <a:rPr lang="ru-RU" sz="1000" b="1" u="none" strike="noStrike" dirty="0">
                          <a:effectLst/>
                        </a:rPr>
                        <a:t>доля зарегистрированных </a:t>
                      </a:r>
                      <a:r>
                        <a:rPr lang="ru-RU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УЧАЩИХСЯ</a:t>
                      </a:r>
                    </a:p>
                    <a:p>
                      <a:pPr algn="ctr" fontAlgn="t"/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866136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61,15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245041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60,51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1003461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Нытвенский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59,97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088509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58,52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02610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57,33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0858455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55,27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520690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54,50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71222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54,26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837808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Кишертский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53,77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415000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Ординский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53,73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946719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Гайнский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52,07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20756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50,59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63936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49,94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677484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Косинский муниципальный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48,26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152538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47,51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97927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Оханский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47,50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435412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47,23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347276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Берёзовский муниципальный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45,85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19893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44,01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7948217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43,71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469501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43,52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967663"/>
                  </a:ext>
                </a:extLst>
              </a:tr>
              <a:tr h="2219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Осинский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43,16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63998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  <a:endParaRPr lang="ru-RU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9" marR="5579" marT="55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61,29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78887"/>
                  </a:ext>
                </a:extLst>
              </a:tr>
            </a:tbl>
          </a:graphicData>
        </a:graphic>
      </p:graphicFrame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D3934EC4-700A-4325-B577-1795DAE5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1426" y="6492875"/>
            <a:ext cx="2743200" cy="365125"/>
          </a:xfrm>
        </p:spPr>
        <p:txBody>
          <a:bodyPr/>
          <a:lstStyle/>
          <a:p>
            <a:fld id="{CACDCA28-0FA8-4F71-9980-C1A80ACCD755}" type="slidenum">
              <a:rPr lang="ru-RU" smtClean="0"/>
              <a:t>7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7ADEA51-4602-4FD1-B7A7-3F3ED97D4706}"/>
              </a:ext>
            </a:extLst>
          </p:cNvPr>
          <p:cNvCxnSpPr>
            <a:cxnSpLocks/>
          </p:cNvCxnSpPr>
          <p:nvPr/>
        </p:nvCxnSpPr>
        <p:spPr>
          <a:xfrm>
            <a:off x="204337" y="6492875"/>
            <a:ext cx="55266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42F7E1E-A7B9-44B7-A8D5-4F789B0899E3}"/>
              </a:ext>
            </a:extLst>
          </p:cNvPr>
          <p:cNvSpPr txBox="1"/>
          <p:nvPr/>
        </p:nvSpPr>
        <p:spPr>
          <a:xfrm>
            <a:off x="88013" y="6028534"/>
            <a:ext cx="83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0000"/>
                </a:solidFill>
              </a:rPr>
              <a:t>Выше среднего </a:t>
            </a:r>
          </a:p>
          <a:p>
            <a:r>
              <a:rPr lang="ru-RU" sz="800" dirty="0">
                <a:solidFill>
                  <a:srgbClr val="FF0000"/>
                </a:solidFill>
              </a:rPr>
              <a:t>по краю</a:t>
            </a:r>
          </a:p>
        </p:txBody>
      </p:sp>
    </p:spTree>
    <p:extLst>
      <p:ext uri="{BB962C8B-B14F-4D97-AF65-F5344CB8AC3E}">
        <p14:creationId xmlns:p14="http://schemas.microsoft.com/office/powerpoint/2010/main" val="4175374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5E68F0-1659-445B-91DD-807D317DE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112411"/>
              </p:ext>
            </p:extLst>
          </p:nvPr>
        </p:nvGraphicFramePr>
        <p:xfrm>
          <a:off x="455487" y="584180"/>
          <a:ext cx="5640513" cy="598315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35566">
                  <a:extLst>
                    <a:ext uri="{9D8B030D-6E8A-4147-A177-3AD203B41FA5}">
                      <a16:colId xmlns:a16="http://schemas.microsoft.com/office/drawing/2014/main" val="836170012"/>
                    </a:ext>
                  </a:extLst>
                </a:gridCol>
                <a:gridCol w="1052630">
                  <a:extLst>
                    <a:ext uri="{9D8B030D-6E8A-4147-A177-3AD203B41FA5}">
                      <a16:colId xmlns:a16="http://schemas.microsoft.com/office/drawing/2014/main" val="1961960394"/>
                    </a:ext>
                  </a:extLst>
                </a:gridCol>
                <a:gridCol w="1252317">
                  <a:extLst>
                    <a:ext uri="{9D8B030D-6E8A-4147-A177-3AD203B41FA5}">
                      <a16:colId xmlns:a16="http://schemas.microsoft.com/office/drawing/2014/main" val="3339319770"/>
                    </a:ext>
                  </a:extLst>
                </a:gridCol>
              </a:tblGrid>
              <a:tr h="6796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Доля активности учащихся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Доля еженедельной активности учащихся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6645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65,70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56,31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57940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50,35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41,41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83147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Уинский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43,73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39,40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12227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44,41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39,12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81378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Чернушинский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42,91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38,28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48151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45,66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37,04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52876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Кудымкарский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48,16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34,86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24245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40,73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34,41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59444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41,02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34,21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28007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39,01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33,43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39553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Сивинский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37,41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33,33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95483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38,45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31,50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06860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35,86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31,49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94350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36,75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31,10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90988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36,75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30,32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36822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Красновишерский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33,69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30,07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9810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35,13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29,90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8815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32,66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27,41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70195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31,04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27,24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589006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Большесосновский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31,10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27,15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42492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31,56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27,11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323481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32,73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26,65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1992292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Берёзовский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29,00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26,31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2494864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7AC0C9-F93B-447D-A429-D0602A2A8E97}"/>
              </a:ext>
            </a:extLst>
          </p:cNvPr>
          <p:cNvSpPr txBox="1"/>
          <p:nvPr/>
        </p:nvSpPr>
        <p:spPr>
          <a:xfrm>
            <a:off x="0" y="-2151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Рейтинг еженедельной активности </a:t>
            </a:r>
            <a:r>
              <a:rPr lang="ru-RU" u="sng" dirty="0"/>
              <a:t>учащихся</a:t>
            </a:r>
            <a:r>
              <a:rPr lang="ru-RU" dirty="0"/>
              <a:t> в ЭПОС – </a:t>
            </a:r>
            <a:r>
              <a:rPr lang="ru-RU" i="1" dirty="0" smtClean="0"/>
              <a:t>март 2024г</a:t>
            </a:r>
            <a:r>
              <a:rPr lang="ru-RU" i="1" dirty="0"/>
              <a:t>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9C4CB40-0DF9-4032-8C0D-3EBF89FFC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404505"/>
              </p:ext>
            </p:extLst>
          </p:nvPr>
        </p:nvGraphicFramePr>
        <p:xfrm>
          <a:off x="6268372" y="584180"/>
          <a:ext cx="5732206" cy="60403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31030">
                  <a:extLst>
                    <a:ext uri="{9D8B030D-6E8A-4147-A177-3AD203B41FA5}">
                      <a16:colId xmlns:a16="http://schemas.microsoft.com/office/drawing/2014/main" val="3737171410"/>
                    </a:ext>
                  </a:extLst>
                </a:gridCol>
                <a:gridCol w="1208314">
                  <a:extLst>
                    <a:ext uri="{9D8B030D-6E8A-4147-A177-3AD203B41FA5}">
                      <a16:colId xmlns:a16="http://schemas.microsoft.com/office/drawing/2014/main" val="3146696405"/>
                    </a:ext>
                  </a:extLst>
                </a:gridCol>
                <a:gridCol w="1192862">
                  <a:extLst>
                    <a:ext uri="{9D8B030D-6E8A-4147-A177-3AD203B41FA5}">
                      <a16:colId xmlns:a16="http://schemas.microsoft.com/office/drawing/2014/main" val="1167478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Муниципальное образование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Доля активности учащихся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Доля еженедельной активности учащихся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448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Нытвенский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29,75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26,03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0910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27,89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25,77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6023267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28,99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25,68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537522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29,74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25,47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5062982"/>
                  </a:ext>
                </a:extLst>
              </a:tr>
              <a:tr h="788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Ординский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28,28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24,95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07558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27,55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24,20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769392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28,65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24,15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427715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Косинский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26,45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24,13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792505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Гайнский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27,59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24,08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838519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Кишертский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27,94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23,99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2516813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Юсьвинский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29,55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23,62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1439822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26,86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23,37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7862406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26,20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22,87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042322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24,97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21,95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2673056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26,02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21,65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7900852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26,04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21,44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269449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Осинский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24,55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20,60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035271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23,02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976600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21,60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19,66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516759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21,83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18,23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3008691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Оханский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19,57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16,46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65022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  <a:endParaRPr lang="ru-RU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32,07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27,71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60914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без изменений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выше на 1,4%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75893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297A262-49D9-49AC-8921-F724266C8C8D}"/>
              </a:ext>
            </a:extLst>
          </p:cNvPr>
          <p:cNvSpPr txBox="1"/>
          <p:nvPr/>
        </p:nvSpPr>
        <p:spPr>
          <a:xfrm>
            <a:off x="-32289" y="4820024"/>
            <a:ext cx="5502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rgbClr val="FF0000"/>
                </a:solidFill>
              </a:rPr>
              <a:t>Выше </a:t>
            </a:r>
          </a:p>
          <a:p>
            <a:r>
              <a:rPr lang="ru-RU" sz="700" dirty="0">
                <a:solidFill>
                  <a:srgbClr val="FF0000"/>
                </a:solidFill>
              </a:rPr>
              <a:t>среднего </a:t>
            </a:r>
          </a:p>
          <a:p>
            <a:r>
              <a:rPr lang="ru-RU" sz="700" dirty="0">
                <a:solidFill>
                  <a:srgbClr val="FF0000"/>
                </a:solidFill>
              </a:rPr>
              <a:t>по краю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E9F6B36-CE06-4CD5-A0C9-0D1B2FE03C75}"/>
              </a:ext>
            </a:extLst>
          </p:cNvPr>
          <p:cNvCxnSpPr>
            <a:cxnSpLocks/>
          </p:cNvCxnSpPr>
          <p:nvPr/>
        </p:nvCxnSpPr>
        <p:spPr>
          <a:xfrm>
            <a:off x="26718" y="5235522"/>
            <a:ext cx="606928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793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E7AF925-678D-4BF5-8153-FE485A23B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1651"/>
            <a:ext cx="12192000" cy="36259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Мониторинг активности регистрации </a:t>
            </a:r>
            <a:r>
              <a:rPr lang="ru-RU" sz="2800" b="1" u="sng" dirty="0">
                <a:solidFill>
                  <a:srgbClr val="C00000"/>
                </a:solidFill>
              </a:rPr>
              <a:t>родителей</a:t>
            </a:r>
            <a:r>
              <a:rPr lang="ru-RU" sz="2800" b="1" dirty="0">
                <a:solidFill>
                  <a:srgbClr val="C00000"/>
                </a:solidFill>
              </a:rPr>
              <a:t> в ЭПОС – </a:t>
            </a:r>
            <a:r>
              <a:rPr lang="ru-RU" sz="2800" b="1" i="1" dirty="0" smtClean="0">
                <a:solidFill>
                  <a:srgbClr val="C00000"/>
                </a:solidFill>
              </a:rPr>
              <a:t>март</a:t>
            </a:r>
            <a:r>
              <a:rPr lang="ru-RU" sz="28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2024г</a:t>
            </a:r>
            <a:r>
              <a:rPr lang="ru-RU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00E0518-784C-4F87-AFD7-8B77B518EC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823167"/>
              </p:ext>
            </p:extLst>
          </p:nvPr>
        </p:nvGraphicFramePr>
        <p:xfrm>
          <a:off x="923319" y="566053"/>
          <a:ext cx="4534226" cy="582074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265433">
                  <a:extLst>
                    <a:ext uri="{9D8B030D-6E8A-4147-A177-3AD203B41FA5}">
                      <a16:colId xmlns:a16="http://schemas.microsoft.com/office/drawing/2014/main" val="3590205618"/>
                    </a:ext>
                  </a:extLst>
                </a:gridCol>
                <a:gridCol w="1268793">
                  <a:extLst>
                    <a:ext uri="{9D8B030D-6E8A-4147-A177-3AD203B41FA5}">
                      <a16:colId xmlns:a16="http://schemas.microsoft.com/office/drawing/2014/main" val="2818193721"/>
                    </a:ext>
                  </a:extLst>
                </a:gridCol>
              </a:tblGrid>
              <a:tr h="387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6399" marR="6399" marT="6399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Общая доля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УЧАЩИХСЯ</a:t>
                      </a:r>
                      <a:r>
                        <a:rPr lang="ru-RU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у которых зарегистрирован хотя бы 1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РОДИТЕЛЬ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5010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Чернушинский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89,68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70572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89,42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3574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87,76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11653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87,52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83049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87,06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16731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Большесосновский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86,94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88645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86,82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984214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86,43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0867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Кудымкарский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86,30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026370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Осинский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84,45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4660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83,43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49411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83,36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51354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83,22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41307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82,58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040438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Нытвенский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82,50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6320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82,42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366622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82,36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734223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82,34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655841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81,41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971486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Кишертский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81,34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110105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81,30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852617"/>
                  </a:ext>
                </a:extLst>
              </a:tr>
              <a:tr h="229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Уинский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80,97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90256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805CFF-A41D-433F-A251-E0912F2D40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708479"/>
              </p:ext>
            </p:extLst>
          </p:nvPr>
        </p:nvGraphicFramePr>
        <p:xfrm>
          <a:off x="6466389" y="566053"/>
          <a:ext cx="4802291" cy="596758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524916">
                  <a:extLst>
                    <a:ext uri="{9D8B030D-6E8A-4147-A177-3AD203B41FA5}">
                      <a16:colId xmlns:a16="http://schemas.microsoft.com/office/drawing/2014/main" val="1861794643"/>
                    </a:ext>
                  </a:extLst>
                </a:gridCol>
                <a:gridCol w="1277375">
                  <a:extLst>
                    <a:ext uri="{9D8B030D-6E8A-4147-A177-3AD203B41FA5}">
                      <a16:colId xmlns:a16="http://schemas.microsoft.com/office/drawing/2014/main" val="264455046"/>
                    </a:ext>
                  </a:extLst>
                </a:gridCol>
              </a:tblGrid>
              <a:tr h="2297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Муниципальное образование</a:t>
                      </a:r>
                      <a:endParaRPr lang="ru-RU" sz="1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</a:rPr>
                        <a:t>Общая доля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УЧАЩИХСЯ</a:t>
                      </a:r>
                      <a:r>
                        <a:rPr lang="ru-RU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, у которых зарегистрирован хотя бы 1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РОДИТЕЛЬ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99" marR="6399" marT="6399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1866136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80,65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245041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80,54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003461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Берёзовский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79,18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02610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78,92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85845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Косинский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78,92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2520690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Оханский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78,87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063555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78,73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771222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78,67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837808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Гайнский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78,10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1415000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77,54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946719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77,24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02075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77,20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63936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Юсьвинский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77,14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677484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76,92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52538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76,83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97927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Красновишерский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76,47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435412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76,34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347276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Ординский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75,60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19893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75,48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948217"/>
                  </a:ext>
                </a:extLst>
              </a:tr>
              <a:tr h="1115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75,40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469501"/>
                  </a:ext>
                </a:extLst>
              </a:tr>
              <a:tr h="2231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Сивинский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74,66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96766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73,43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3998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  <a:endParaRPr lang="ru-RU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9" marR="5579" marT="5579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82,03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7888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79" marR="5579" marT="5579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без изменений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977553"/>
                  </a:ext>
                </a:extLst>
              </a:tr>
            </a:tbl>
          </a:graphicData>
        </a:graphic>
      </p:graphicFrame>
      <p:sp>
        <p:nvSpPr>
          <p:cNvPr id="5" name="Номер слайда 2">
            <a:extLst>
              <a:ext uri="{FF2B5EF4-FFF2-40B4-BE49-F238E27FC236}">
                <a16:creationId xmlns:a16="http://schemas.microsoft.com/office/drawing/2014/main" id="{D3934EC4-700A-4325-B577-1795DAE51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ACDCA28-0FA8-4F71-9980-C1A80ACCD755}" type="slidenum">
              <a:rPr lang="ru-RU" smtClean="0"/>
              <a:t>9</a:t>
            </a:fld>
            <a:endParaRPr lang="ru-RU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7ADEA51-4602-4FD1-B7A7-3F3ED97D4706}"/>
              </a:ext>
            </a:extLst>
          </p:cNvPr>
          <p:cNvCxnSpPr>
            <a:cxnSpLocks/>
          </p:cNvCxnSpPr>
          <p:nvPr/>
        </p:nvCxnSpPr>
        <p:spPr>
          <a:xfrm>
            <a:off x="217989" y="5462871"/>
            <a:ext cx="53329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42F7E1E-A7B9-44B7-A8D5-4F789B0899E3}"/>
              </a:ext>
            </a:extLst>
          </p:cNvPr>
          <p:cNvSpPr txBox="1"/>
          <p:nvPr/>
        </p:nvSpPr>
        <p:spPr>
          <a:xfrm>
            <a:off x="217989" y="5001206"/>
            <a:ext cx="83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0000"/>
                </a:solidFill>
              </a:rPr>
              <a:t>Выше среднего </a:t>
            </a:r>
          </a:p>
          <a:p>
            <a:r>
              <a:rPr lang="ru-RU" sz="800" dirty="0">
                <a:solidFill>
                  <a:srgbClr val="FF0000"/>
                </a:solidFill>
              </a:rPr>
              <a:t>по краю</a:t>
            </a:r>
          </a:p>
        </p:txBody>
      </p:sp>
    </p:spTree>
    <p:extLst>
      <p:ext uri="{BB962C8B-B14F-4D97-AF65-F5344CB8AC3E}">
        <p14:creationId xmlns:p14="http://schemas.microsoft.com/office/powerpoint/2010/main" val="1167771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45E68F0-1659-445B-91DD-807D317DE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689731"/>
              </p:ext>
            </p:extLst>
          </p:nvPr>
        </p:nvGraphicFramePr>
        <p:xfrm>
          <a:off x="201866" y="523926"/>
          <a:ext cx="5553735" cy="60540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55466">
                  <a:extLst>
                    <a:ext uri="{9D8B030D-6E8A-4147-A177-3AD203B41FA5}">
                      <a16:colId xmlns:a16="http://schemas.microsoft.com/office/drawing/2014/main" val="836170012"/>
                    </a:ext>
                  </a:extLst>
                </a:gridCol>
                <a:gridCol w="1118210">
                  <a:extLst>
                    <a:ext uri="{9D8B030D-6E8A-4147-A177-3AD203B41FA5}">
                      <a16:colId xmlns:a16="http://schemas.microsoft.com/office/drawing/2014/main" val="1961960394"/>
                    </a:ext>
                  </a:extLst>
                </a:gridCol>
                <a:gridCol w="1080059">
                  <a:extLst>
                    <a:ext uri="{9D8B030D-6E8A-4147-A177-3AD203B41FA5}">
                      <a16:colId xmlns:a16="http://schemas.microsoft.com/office/drawing/2014/main" val="3339319770"/>
                    </a:ext>
                  </a:extLst>
                </a:gridCol>
              </a:tblGrid>
              <a:tr h="77721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Муниципальное </a:t>
                      </a:r>
                      <a:r>
                        <a:rPr lang="ru-RU" sz="14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обра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Доля учащихся, у которых родители входили хоть раз в ЭД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 Доля учащихся, у которых родители входили в ЭД еженедельно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6645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Большесосновский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85,11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74,46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36726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83,38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71,09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57940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Чернушинский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79,93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67,27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83147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79,04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66,32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12227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73,54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65,36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81378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65,07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48151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80,35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64,92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52876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Нытвенский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74,73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64,08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24245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Кишертский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76,84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64,06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459444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Косинский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63,81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28007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74,51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63,80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395530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78,35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63,76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95483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Осинский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79,80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63,34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06860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74,33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62,27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943504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Гайнский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73,11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61,96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909884"/>
                  </a:ext>
                </a:extLst>
              </a:tr>
              <a:tr h="1601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Кудымкарский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78,81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61,58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36822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73,95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61,38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9810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76,96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61,30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88150"/>
                  </a:ext>
                </a:extLst>
              </a:tr>
              <a:tr h="208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Уинский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70,69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61,14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589006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Сивинский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69,10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61,11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42492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60,79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992292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71,36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60,08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06892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72,50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59,89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94864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37AC0C9-F93B-447D-A429-D0602A2A8E97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Рейтинг еженедельной активности </a:t>
            </a:r>
            <a:r>
              <a:rPr lang="ru-RU" u="sng" dirty="0"/>
              <a:t>родителей</a:t>
            </a:r>
            <a:r>
              <a:rPr lang="ru-RU" dirty="0"/>
              <a:t> в ЭПОС – </a:t>
            </a:r>
            <a:r>
              <a:rPr lang="ru-RU" i="1" dirty="0" smtClean="0"/>
              <a:t>март 2024г</a:t>
            </a:r>
            <a:r>
              <a:rPr lang="ru-RU" i="1" dirty="0"/>
              <a:t>.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9C4CB40-0DF9-4032-8C0D-3EBF89FFCB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532688"/>
              </p:ext>
            </p:extLst>
          </p:nvPr>
        </p:nvGraphicFramePr>
        <p:xfrm>
          <a:off x="5833539" y="523220"/>
          <a:ext cx="5920945" cy="61055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409670">
                  <a:extLst>
                    <a:ext uri="{9D8B030D-6E8A-4147-A177-3AD203B41FA5}">
                      <a16:colId xmlns:a16="http://schemas.microsoft.com/office/drawing/2014/main" val="3737171410"/>
                    </a:ext>
                  </a:extLst>
                </a:gridCol>
                <a:gridCol w="1133571">
                  <a:extLst>
                    <a:ext uri="{9D8B030D-6E8A-4147-A177-3AD203B41FA5}">
                      <a16:colId xmlns:a16="http://schemas.microsoft.com/office/drawing/2014/main" val="3146696405"/>
                    </a:ext>
                  </a:extLst>
                </a:gridCol>
                <a:gridCol w="1377704">
                  <a:extLst>
                    <a:ext uri="{9D8B030D-6E8A-4147-A177-3AD203B41FA5}">
                      <a16:colId xmlns:a16="http://schemas.microsoft.com/office/drawing/2014/main" val="116747824"/>
                    </a:ext>
                  </a:extLst>
                </a:gridCol>
              </a:tblGrid>
              <a:tr h="9108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Муниципальное образование</a:t>
                      </a:r>
                    </a:p>
                  </a:txBody>
                  <a:tcPr marL="3358" marR="3358" marT="3358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Доля учащихся, у которых родители входили хоть раз в ЭД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 Доля учащихся, </a:t>
                      </a:r>
                    </a:p>
                    <a:p>
                      <a:pPr algn="ctr" fontAlgn="t"/>
                      <a:r>
                        <a:rPr lang="ru-RU" sz="1200" b="1" i="0" u="none" strike="noStrike" dirty="0">
                          <a:effectLst/>
                          <a:latin typeface="Calibri" panose="020F0502020204030204" pitchFamily="34" charset="0"/>
                        </a:rPr>
                        <a:t>у которых родители входили в ЭД еженедельно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448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72,76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59,83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910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Берёзовский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72,65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59,65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863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Ординский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69,56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59,58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59413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70,29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58,55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537522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69,06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58,44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062982"/>
                  </a:ext>
                </a:extLst>
              </a:tr>
              <a:tr h="127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Красновишерский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68,91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58,33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7558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74,91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57,46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69392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72,55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57,21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27715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72,57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56,99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92505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72,29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56,42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38519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69,89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56,06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516813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67,10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55,94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439822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73,20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55,70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62406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68,55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54,94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423222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67,71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54,44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2673056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Оханский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69,60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53,86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00852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67,69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53,70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694495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66,07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53,21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0352718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65,28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52,98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9766003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65,21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52,47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167597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Юсьвинский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64,62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50,89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086911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  <a:endParaRPr lang="ru-RU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72,68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59,82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609149"/>
                  </a:ext>
                </a:extLst>
              </a:tr>
              <a:tr h="8058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выше на 1%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выше на 2%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757968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D4DFECF-D6AE-4C33-83BA-0B6AD844B5CC}"/>
              </a:ext>
            </a:extLst>
          </p:cNvPr>
          <p:cNvCxnSpPr>
            <a:cxnSpLocks/>
          </p:cNvCxnSpPr>
          <p:nvPr/>
        </p:nvCxnSpPr>
        <p:spPr>
          <a:xfrm flipV="1">
            <a:off x="5833539" y="1676464"/>
            <a:ext cx="6288792" cy="1224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B832BD0-5164-1B9A-3DBC-54CDAA554EA2}"/>
              </a:ext>
            </a:extLst>
          </p:cNvPr>
          <p:cNvSpPr txBox="1"/>
          <p:nvPr/>
        </p:nvSpPr>
        <p:spPr>
          <a:xfrm>
            <a:off x="11707852" y="1207105"/>
            <a:ext cx="5355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rgbClr val="FF0000"/>
                </a:solidFill>
              </a:rPr>
              <a:t>Выше среднего </a:t>
            </a:r>
          </a:p>
          <a:p>
            <a:r>
              <a:rPr lang="ru-RU" sz="700" dirty="0">
                <a:solidFill>
                  <a:srgbClr val="FF0000"/>
                </a:solidFill>
              </a:rPr>
              <a:t>по краю</a:t>
            </a:r>
          </a:p>
        </p:txBody>
      </p:sp>
    </p:spTree>
    <p:extLst>
      <p:ext uri="{BB962C8B-B14F-4D97-AF65-F5344CB8AC3E}">
        <p14:creationId xmlns:p14="http://schemas.microsoft.com/office/powerpoint/2010/main" val="3265799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6">
            <a:extLst>
              <a:ext uri="{FF2B5EF4-FFF2-40B4-BE49-F238E27FC236}">
                <a16:creationId xmlns:a16="http://schemas.microsoft.com/office/drawing/2014/main" id="{297D7F36-5566-47D2-A32A-09C043941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77207"/>
              </p:ext>
            </p:extLst>
          </p:nvPr>
        </p:nvGraphicFramePr>
        <p:xfrm>
          <a:off x="97838" y="822371"/>
          <a:ext cx="11996323" cy="5913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894">
                  <a:extLst>
                    <a:ext uri="{9D8B030D-6E8A-4147-A177-3AD203B41FA5}">
                      <a16:colId xmlns:a16="http://schemas.microsoft.com/office/drawing/2014/main" val="2739442430"/>
                    </a:ext>
                  </a:extLst>
                </a:gridCol>
                <a:gridCol w="4186750">
                  <a:extLst>
                    <a:ext uri="{9D8B030D-6E8A-4147-A177-3AD203B41FA5}">
                      <a16:colId xmlns:a16="http://schemas.microsoft.com/office/drawing/2014/main" val="3893269394"/>
                    </a:ext>
                  </a:extLst>
                </a:gridCol>
                <a:gridCol w="993059">
                  <a:extLst>
                    <a:ext uri="{9D8B030D-6E8A-4147-A177-3AD203B41FA5}">
                      <a16:colId xmlns:a16="http://schemas.microsoft.com/office/drawing/2014/main" val="93768289"/>
                    </a:ext>
                  </a:extLst>
                </a:gridCol>
                <a:gridCol w="932660">
                  <a:extLst>
                    <a:ext uri="{9D8B030D-6E8A-4147-A177-3AD203B41FA5}">
                      <a16:colId xmlns:a16="http://schemas.microsoft.com/office/drawing/2014/main" val="3565420259"/>
                    </a:ext>
                  </a:extLst>
                </a:gridCol>
                <a:gridCol w="932660">
                  <a:extLst>
                    <a:ext uri="{9D8B030D-6E8A-4147-A177-3AD203B41FA5}">
                      <a16:colId xmlns:a16="http://schemas.microsoft.com/office/drawing/2014/main" val="78484860"/>
                    </a:ext>
                  </a:extLst>
                </a:gridCol>
                <a:gridCol w="932660">
                  <a:extLst>
                    <a:ext uri="{9D8B030D-6E8A-4147-A177-3AD203B41FA5}">
                      <a16:colId xmlns:a16="http://schemas.microsoft.com/office/drawing/2014/main" val="1644998138"/>
                    </a:ext>
                  </a:extLst>
                </a:gridCol>
                <a:gridCol w="932660">
                  <a:extLst>
                    <a:ext uri="{9D8B030D-6E8A-4147-A177-3AD203B41FA5}">
                      <a16:colId xmlns:a16="http://schemas.microsoft.com/office/drawing/2014/main" val="3618469206"/>
                    </a:ext>
                  </a:extLst>
                </a:gridCol>
                <a:gridCol w="932660">
                  <a:extLst>
                    <a:ext uri="{9D8B030D-6E8A-4147-A177-3AD203B41FA5}">
                      <a16:colId xmlns:a16="http://schemas.microsoft.com/office/drawing/2014/main" val="1520353654"/>
                    </a:ext>
                  </a:extLst>
                </a:gridCol>
                <a:gridCol w="932660">
                  <a:extLst>
                    <a:ext uri="{9D8B030D-6E8A-4147-A177-3AD203B41FA5}">
                      <a16:colId xmlns:a16="http://schemas.microsoft.com/office/drawing/2014/main" val="4234336688"/>
                    </a:ext>
                  </a:extLst>
                </a:gridCol>
                <a:gridCol w="932660">
                  <a:extLst>
                    <a:ext uri="{9D8B030D-6E8A-4147-A177-3AD203B41FA5}">
                      <a16:colId xmlns:a16="http://schemas.microsoft.com/office/drawing/2014/main" val="1730496490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сентябрь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октябрь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ноябрь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декабрь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93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800" b="0" i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017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dirty="0"/>
                        <a:t>1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Доля ЭД, где все услуги предоставлены качественно </a:t>
                      </a:r>
                      <a:endParaRPr lang="ru-RU" sz="1400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81%</a:t>
                      </a:r>
                      <a:endParaRPr lang="ru-RU" sz="1800" b="1" dirty="0"/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92%</a:t>
                      </a:r>
                      <a:endParaRPr lang="ru-RU" sz="1800" b="1" dirty="0"/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89%</a:t>
                      </a:r>
                      <a:endParaRPr lang="ru-RU" sz="1800" b="1" dirty="0"/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93%</a:t>
                      </a:r>
                      <a:endParaRPr lang="ru-RU" sz="1800" b="1" dirty="0"/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1685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2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i="1" dirty="0">
                          <a:latin typeface="Calibri" panose="020F0502020204030204" pitchFamily="34" charset="0"/>
                        </a:rPr>
                        <a:t>Доля ЭД, в которых 98% отметок </a:t>
                      </a:r>
                      <a:r>
                        <a:rPr lang="ru-RU" sz="1400" b="1" i="1" dirty="0">
                          <a:latin typeface="Calibri" panose="020F0502020204030204" pitchFamily="34" charset="0"/>
                        </a:rPr>
                        <a:t>о пропусках </a:t>
                      </a:r>
                      <a:r>
                        <a:rPr lang="ru-RU" sz="1400" i="1" dirty="0">
                          <a:latin typeface="Calibri" panose="020F0502020204030204" pitchFamily="34" charset="0"/>
                        </a:rPr>
                        <a:t>уроков выставлены своевременно </a:t>
                      </a:r>
                      <a:endParaRPr lang="ru-RU" sz="1400" i="1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137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i="1" dirty="0">
                          <a:latin typeface="Calibri" panose="020F0502020204030204" pitchFamily="34" charset="0"/>
                        </a:rPr>
                        <a:t>Доля ЭД, в которых информация </a:t>
                      </a:r>
                      <a:r>
                        <a:rPr lang="ru-RU" sz="1400" b="1" i="1" dirty="0">
                          <a:latin typeface="Calibri" panose="020F0502020204030204" pitchFamily="34" charset="0"/>
                        </a:rPr>
                        <a:t>о домашнем задании</a:t>
                      </a:r>
                      <a:r>
                        <a:rPr lang="ru-RU" sz="1400" i="1" dirty="0">
                          <a:latin typeface="Calibri" panose="020F0502020204030204" pitchFamily="34" charset="0"/>
                        </a:rPr>
                        <a:t> представлена в 80% уроков</a:t>
                      </a:r>
                      <a:endParaRPr lang="ru-RU" sz="14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97%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99,5%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4573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0" i="1" u="none" strike="noStrike" dirty="0">
                          <a:effectLst/>
                          <a:latin typeface="Calibri" panose="020F0502020204030204" pitchFamily="34" charset="0"/>
                        </a:rPr>
                        <a:t>Доля ЭД, в которых сведения </a:t>
                      </a:r>
                      <a:r>
                        <a:rPr lang="ru-RU" sz="1400" b="1" i="1" u="none" strike="noStrike" dirty="0">
                          <a:effectLst/>
                          <a:latin typeface="Calibri" panose="020F0502020204030204" pitchFamily="34" charset="0"/>
                        </a:rPr>
                        <a:t>об изучаемых темах</a:t>
                      </a:r>
                      <a:r>
                        <a:rPr lang="ru-RU" sz="1400" b="0" i="1" u="none" strike="noStrike" dirty="0">
                          <a:effectLst/>
                          <a:latin typeface="Calibri" panose="020F0502020204030204" pitchFamily="34" charset="0"/>
                        </a:rPr>
                        <a:t> представлены в 100% уроков </a:t>
                      </a:r>
                      <a:endParaRPr lang="ru-RU" sz="14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646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0" i="1" u="none" strike="noStrike" dirty="0">
                          <a:effectLst/>
                          <a:latin typeface="Calibri" panose="020F0502020204030204" pitchFamily="34" charset="0"/>
                        </a:rPr>
                        <a:t>Доля дневников, в которых 98% </a:t>
                      </a:r>
                      <a:r>
                        <a:rPr lang="ru-RU" sz="1400" b="1" i="1" u="none" strike="noStrike" dirty="0">
                          <a:effectLst/>
                          <a:latin typeface="Calibri" panose="020F0502020204030204" pitchFamily="34" charset="0"/>
                        </a:rPr>
                        <a:t>оценок</a:t>
                      </a:r>
                      <a:r>
                        <a:rPr lang="ru-RU" sz="1400" b="0" i="1" u="none" strike="noStrike" dirty="0">
                          <a:effectLst/>
                          <a:latin typeface="Calibri" panose="020F0502020204030204" pitchFamily="34" charset="0"/>
                        </a:rPr>
                        <a:t> выставлены своевременно</a:t>
                      </a:r>
                      <a:r>
                        <a:rPr lang="ru-RU" sz="1400" i="1" dirty="0">
                          <a:latin typeface="Calibri" panose="020F0502020204030204" pitchFamily="34" charset="0"/>
                        </a:rPr>
                        <a:t> </a:t>
                      </a:r>
                      <a:endParaRPr lang="ru-RU" sz="14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97%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159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школ, где электронных дневников, заполненных качественно:</a:t>
                      </a: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593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7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i="1" u="none" strike="noStrike" dirty="0" smtClean="0"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ru-RU" sz="1400" b="0" i="1" u="none" strike="noStrike" dirty="0"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lang="ru-RU" sz="14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183 </a:t>
                      </a:r>
                      <a:r>
                        <a:rPr lang="ru-RU" sz="1400" b="0" dirty="0"/>
                        <a:t>(</a:t>
                      </a:r>
                      <a:r>
                        <a:rPr lang="ru-RU" sz="1400" b="0" dirty="0" smtClean="0"/>
                        <a:t>30%)</a:t>
                      </a:r>
                      <a:endParaRPr lang="ru-RU" sz="14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86 757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242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(39%)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119 250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218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(36%)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95 329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243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(40%)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138 286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9661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i="0" dirty="0"/>
                        <a:t>8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1" dirty="0"/>
                        <a:t>от 80 до </a:t>
                      </a:r>
                      <a:r>
                        <a:rPr lang="ru-RU" sz="1400" i="1" dirty="0" smtClean="0"/>
                        <a:t>99%</a:t>
                      </a:r>
                      <a:endParaRPr lang="ru-RU" sz="14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206 </a:t>
                      </a:r>
                      <a:r>
                        <a:rPr lang="ru-RU" sz="1400" b="0" dirty="0"/>
                        <a:t>(</a:t>
                      </a:r>
                      <a:r>
                        <a:rPr lang="ru-RU" sz="1400" b="0" dirty="0" smtClean="0"/>
                        <a:t>33%)</a:t>
                      </a:r>
                      <a:endParaRPr lang="ru-RU" sz="14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146 186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265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(43%)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176 859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269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(44%)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180 862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244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(40%)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157 669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889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i="0" dirty="0"/>
                        <a:t>9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1" dirty="0"/>
                        <a:t>от 50 до 79%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102 </a:t>
                      </a:r>
                      <a:r>
                        <a:rPr lang="ru-RU" sz="1400" b="0" dirty="0"/>
                        <a:t>(</a:t>
                      </a:r>
                      <a:r>
                        <a:rPr lang="ru-RU" sz="1400" b="0" dirty="0" smtClean="0"/>
                        <a:t>17%)</a:t>
                      </a:r>
                      <a:endParaRPr lang="ru-RU" sz="14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49 569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(11%)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22 964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(12%)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117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80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(13%)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25 568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52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i="0" dirty="0"/>
                        <a:t>10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400" i="1" dirty="0"/>
                        <a:t>меньше 50%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99 </a:t>
                      </a:r>
                      <a:r>
                        <a:rPr lang="ru-RU" sz="1400" b="0" dirty="0"/>
                        <a:t>(</a:t>
                      </a:r>
                      <a:r>
                        <a:rPr lang="ru-RU" sz="1400" b="0" dirty="0" smtClean="0"/>
                        <a:t>16%)</a:t>
                      </a:r>
                      <a:endParaRPr lang="ru-RU" sz="14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43 277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(6%)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15 258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(8%)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20 530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(7%)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12 866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231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11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i="1" dirty="0"/>
                        <a:t>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25 </a:t>
                      </a:r>
                      <a:r>
                        <a:rPr lang="ru-RU" sz="1400" b="0" dirty="0" smtClean="0"/>
                        <a:t>(4%)</a:t>
                      </a:r>
                      <a:endParaRPr lang="ru-RU" sz="1400" b="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3 699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559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(1%)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156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6040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12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электронных кабинетов в ЭПОС.Школа</a:t>
                      </a:r>
                      <a:endParaRPr lang="ru-RU" sz="1400" i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400" b="1" dirty="0" smtClean="0"/>
                        <a:t>615</a:t>
                      </a:r>
                      <a:endParaRPr lang="ru-RU" sz="1400" i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4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(учащихся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  <a:r>
                        <a:rPr lang="ru-RU" sz="12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405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334 391</a:t>
                      </a:r>
                      <a:b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(учащихся 336 882)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334 397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(учащихся 336 795)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334 545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(учащихся 336 749)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4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A3E59EE-E7AA-4F1F-8396-AEB9B8180D8C}"/>
              </a:ext>
            </a:extLst>
          </p:cNvPr>
          <p:cNvSpPr txBox="1"/>
          <p:nvPr/>
        </p:nvSpPr>
        <p:spPr>
          <a:xfrm>
            <a:off x="0" y="-862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 школах Пермского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края_2023-24 </a:t>
            </a:r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уч.год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24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раздел «Общее образование»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09295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3E59EE-E7AA-4F1F-8396-AEB9B8180D8C}"/>
              </a:ext>
            </a:extLst>
          </p:cNvPr>
          <p:cNvSpPr txBox="1"/>
          <p:nvPr/>
        </p:nvSpPr>
        <p:spPr>
          <a:xfrm>
            <a:off x="0" y="-862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 школах Пермского </a:t>
            </a:r>
            <a:r>
              <a:rPr lang="ru-RU" sz="24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края_2023-24 </a:t>
            </a:r>
            <a:r>
              <a:rPr lang="ru-RU" sz="24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уч.год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24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раздел «Общее образование»</a:t>
            </a:r>
            <a:r>
              <a:rPr lang="ru-RU" sz="24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297D7F36-5566-47D2-A32A-09C043941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051654"/>
              </p:ext>
            </p:extLst>
          </p:nvPr>
        </p:nvGraphicFramePr>
        <p:xfrm>
          <a:off x="97835" y="822370"/>
          <a:ext cx="11945007" cy="60121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965">
                  <a:extLst>
                    <a:ext uri="{9D8B030D-6E8A-4147-A177-3AD203B41FA5}">
                      <a16:colId xmlns:a16="http://schemas.microsoft.com/office/drawing/2014/main" val="2739442430"/>
                    </a:ext>
                  </a:extLst>
                </a:gridCol>
                <a:gridCol w="2695962">
                  <a:extLst>
                    <a:ext uri="{9D8B030D-6E8A-4147-A177-3AD203B41FA5}">
                      <a16:colId xmlns:a16="http://schemas.microsoft.com/office/drawing/2014/main" val="3893269394"/>
                    </a:ext>
                  </a:extLst>
                </a:gridCol>
                <a:gridCol w="953513">
                  <a:extLst>
                    <a:ext uri="{9D8B030D-6E8A-4147-A177-3AD203B41FA5}">
                      <a16:colId xmlns:a16="http://schemas.microsoft.com/office/drawing/2014/main" val="93768289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3565420259"/>
                    </a:ext>
                  </a:extLst>
                </a:gridCol>
                <a:gridCol w="986511">
                  <a:extLst>
                    <a:ext uri="{9D8B030D-6E8A-4147-A177-3AD203B41FA5}">
                      <a16:colId xmlns:a16="http://schemas.microsoft.com/office/drawing/2014/main" val="78484860"/>
                    </a:ext>
                  </a:extLst>
                </a:gridCol>
                <a:gridCol w="869183">
                  <a:extLst>
                    <a:ext uri="{9D8B030D-6E8A-4147-A177-3AD203B41FA5}">
                      <a16:colId xmlns:a16="http://schemas.microsoft.com/office/drawing/2014/main" val="1644998138"/>
                    </a:ext>
                  </a:extLst>
                </a:gridCol>
                <a:gridCol w="978775">
                  <a:extLst>
                    <a:ext uri="{9D8B030D-6E8A-4147-A177-3AD203B41FA5}">
                      <a16:colId xmlns:a16="http://schemas.microsoft.com/office/drawing/2014/main" val="3618469206"/>
                    </a:ext>
                  </a:extLst>
                </a:gridCol>
                <a:gridCol w="859809">
                  <a:extLst>
                    <a:ext uri="{9D8B030D-6E8A-4147-A177-3AD203B41FA5}">
                      <a16:colId xmlns:a16="http://schemas.microsoft.com/office/drawing/2014/main" val="1520353654"/>
                    </a:ext>
                  </a:extLst>
                </a:gridCol>
                <a:gridCol w="768965">
                  <a:extLst>
                    <a:ext uri="{9D8B030D-6E8A-4147-A177-3AD203B41FA5}">
                      <a16:colId xmlns:a16="http://schemas.microsoft.com/office/drawing/2014/main" val="4234336688"/>
                    </a:ext>
                  </a:extLst>
                </a:gridCol>
                <a:gridCol w="869183">
                  <a:extLst>
                    <a:ext uri="{9D8B030D-6E8A-4147-A177-3AD203B41FA5}">
                      <a16:colId xmlns:a16="http://schemas.microsoft.com/office/drawing/2014/main" val="1730496490"/>
                    </a:ext>
                  </a:extLst>
                </a:gridCol>
                <a:gridCol w="869183">
                  <a:extLst>
                    <a:ext uri="{9D8B030D-6E8A-4147-A177-3AD203B41FA5}">
                      <a16:colId xmlns:a16="http://schemas.microsoft.com/office/drawing/2014/main" val="1224007919"/>
                    </a:ext>
                  </a:extLst>
                </a:gridCol>
                <a:gridCol w="869183">
                  <a:extLst>
                    <a:ext uri="{9D8B030D-6E8A-4147-A177-3AD203B41FA5}">
                      <a16:colId xmlns:a16="http://schemas.microsoft.com/office/drawing/2014/main" val="2757253366"/>
                    </a:ext>
                  </a:extLst>
                </a:gridCol>
              </a:tblGrid>
              <a:tr h="282968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январь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февраль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март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апрель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май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93905"/>
                  </a:ext>
                </a:extLst>
              </a:tr>
              <a:tr h="257628"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0170"/>
                  </a:ext>
                </a:extLst>
              </a:tr>
              <a:tr h="486631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Доля ЭД, где все услуги предоставлены качественно </a:t>
                      </a:r>
                      <a:endParaRPr lang="ru-RU" sz="1100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</a:rPr>
                        <a:t>93%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93%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16852"/>
                  </a:ext>
                </a:extLst>
              </a:tr>
              <a:tr h="55819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2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i="1" dirty="0">
                          <a:latin typeface="Calibri" panose="020F0502020204030204" pitchFamily="34" charset="0"/>
                        </a:rPr>
                        <a:t>Доля ЭД, в которых 98% отметок </a:t>
                      </a:r>
                      <a:endParaRPr lang="ru-RU" sz="1100" i="1" dirty="0" smtClean="0">
                        <a:latin typeface="Calibri" panose="020F050202020403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1" i="1" dirty="0" smtClean="0">
                          <a:latin typeface="Calibri" panose="020F0502020204030204" pitchFamily="34" charset="0"/>
                        </a:rPr>
                        <a:t>о </a:t>
                      </a:r>
                      <a:r>
                        <a:rPr lang="ru-RU" sz="1100" b="1" i="1" dirty="0">
                          <a:latin typeface="Calibri" panose="020F0502020204030204" pitchFamily="34" charset="0"/>
                        </a:rPr>
                        <a:t>пропусках </a:t>
                      </a:r>
                      <a:r>
                        <a:rPr lang="ru-RU" sz="1100" i="1" dirty="0">
                          <a:latin typeface="Calibri" panose="020F0502020204030204" pitchFamily="34" charset="0"/>
                        </a:rPr>
                        <a:t>уроков выставлены своевременно </a:t>
                      </a:r>
                      <a:endParaRPr lang="ru-RU" sz="1100" i="1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1375"/>
                  </a:ext>
                </a:extLst>
              </a:tr>
              <a:tr h="55819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i="1" dirty="0">
                          <a:latin typeface="Calibri" panose="020F0502020204030204" pitchFamily="34" charset="0"/>
                        </a:rPr>
                        <a:t>Доля ЭД, в которых информация </a:t>
                      </a:r>
                      <a:endParaRPr lang="ru-RU" sz="1100" i="1" dirty="0" smtClean="0">
                        <a:latin typeface="Calibri" panose="020F050202020403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1" i="1" dirty="0" smtClean="0">
                          <a:latin typeface="Calibri" panose="020F0502020204030204" pitchFamily="34" charset="0"/>
                        </a:rPr>
                        <a:t>о </a:t>
                      </a:r>
                      <a:r>
                        <a:rPr lang="ru-RU" sz="1100" b="1" i="1" dirty="0">
                          <a:latin typeface="Calibri" panose="020F0502020204030204" pitchFamily="34" charset="0"/>
                        </a:rPr>
                        <a:t>домашнем задании</a:t>
                      </a:r>
                      <a:r>
                        <a:rPr lang="ru-RU" sz="1100" i="1" dirty="0">
                          <a:latin typeface="Calibri" panose="020F0502020204030204" pitchFamily="34" charset="0"/>
                        </a:rPr>
                        <a:t> представлена </a:t>
                      </a:r>
                      <a:endParaRPr lang="ru-RU" sz="1100" i="1" dirty="0" smtClean="0">
                        <a:latin typeface="Calibri" panose="020F050202020403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i="1" dirty="0" smtClean="0">
                          <a:latin typeface="Calibri" panose="020F0502020204030204" pitchFamily="34" charset="0"/>
                        </a:rPr>
                        <a:t>в </a:t>
                      </a:r>
                      <a:r>
                        <a:rPr lang="ru-RU" sz="1100" i="1" dirty="0">
                          <a:latin typeface="Calibri" panose="020F0502020204030204" pitchFamily="34" charset="0"/>
                        </a:rPr>
                        <a:t>80% уроков</a:t>
                      </a:r>
                      <a:endParaRPr lang="ru-RU" sz="11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99,5%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,5%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99,6%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45734"/>
                  </a:ext>
                </a:extLst>
              </a:tr>
              <a:tr h="44017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0" i="1" u="none" strike="noStrike" dirty="0">
                          <a:effectLst/>
                          <a:latin typeface="Calibri" panose="020F0502020204030204" pitchFamily="34" charset="0"/>
                        </a:rPr>
                        <a:t>Доля ЭД, в которых сведения </a:t>
                      </a:r>
                      <a:endParaRPr lang="ru-RU" sz="1100" b="0" i="1" u="none" strike="noStrike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1" i="1" u="none" strike="noStrike" dirty="0" smtClean="0">
                          <a:effectLst/>
                          <a:latin typeface="Calibri" panose="020F0502020204030204" pitchFamily="34" charset="0"/>
                        </a:rPr>
                        <a:t>об </a:t>
                      </a:r>
                      <a:r>
                        <a:rPr lang="ru-RU" sz="1100" b="1" i="1" u="none" strike="noStrike" dirty="0">
                          <a:effectLst/>
                          <a:latin typeface="Calibri" panose="020F0502020204030204" pitchFamily="34" charset="0"/>
                        </a:rPr>
                        <a:t>изучаемых темах</a:t>
                      </a:r>
                      <a:r>
                        <a:rPr lang="ru-RU" sz="1100" b="0" i="1" u="none" strike="noStrike" dirty="0">
                          <a:effectLst/>
                          <a:latin typeface="Calibri" panose="020F0502020204030204" pitchFamily="34" charset="0"/>
                        </a:rPr>
                        <a:t> представлены </a:t>
                      </a:r>
                      <a:endParaRPr lang="ru-RU" sz="1100" b="0" i="1" u="none" strike="noStrike" dirty="0" smtClean="0"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0" i="1" u="none" strike="noStrike" dirty="0" smtClean="0">
                          <a:effectLst/>
                          <a:latin typeface="Calibri" panose="020F0502020204030204" pitchFamily="34" charset="0"/>
                        </a:rPr>
                        <a:t>в </a:t>
                      </a:r>
                      <a:r>
                        <a:rPr lang="ru-RU" sz="1100" b="0" i="1" u="none" strike="noStrike" dirty="0">
                          <a:effectLst/>
                          <a:latin typeface="Calibri" panose="020F0502020204030204" pitchFamily="34" charset="0"/>
                        </a:rPr>
                        <a:t>100% уроков </a:t>
                      </a:r>
                      <a:endParaRPr lang="ru-RU" sz="11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95%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96%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97%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64602"/>
                  </a:ext>
                </a:extLst>
              </a:tr>
              <a:tr h="394991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100" b="0" i="1" u="none" strike="noStrike" dirty="0">
                          <a:effectLst/>
                          <a:latin typeface="Calibri" panose="020F0502020204030204" pitchFamily="34" charset="0"/>
                        </a:rPr>
                        <a:t>Доля дневников, в которых 98% </a:t>
                      </a:r>
                      <a:r>
                        <a:rPr lang="ru-RU" sz="1100" b="1" i="1" u="none" strike="noStrike" dirty="0">
                          <a:effectLst/>
                          <a:latin typeface="Calibri" panose="020F0502020204030204" pitchFamily="34" charset="0"/>
                        </a:rPr>
                        <a:t>оценок</a:t>
                      </a:r>
                      <a:r>
                        <a:rPr lang="ru-RU" sz="1100" b="0" i="1" u="none" strike="noStrike" dirty="0">
                          <a:effectLst/>
                          <a:latin typeface="Calibri" panose="020F0502020204030204" pitchFamily="34" charset="0"/>
                        </a:rPr>
                        <a:t> выставлены своевременно</a:t>
                      </a:r>
                      <a:r>
                        <a:rPr lang="ru-RU" sz="1100" i="1" dirty="0">
                          <a:latin typeface="Calibri" panose="020F0502020204030204" pitchFamily="34" charset="0"/>
                        </a:rPr>
                        <a:t> </a:t>
                      </a:r>
                      <a:endParaRPr lang="ru-RU" sz="11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15977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школ, где электронных дневников, заполненных качественно: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59384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7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i="1" u="none" strike="noStrike" dirty="0" smtClean="0"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ru-RU" sz="1100" b="0" i="1" u="none" strike="noStrike" dirty="0"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lang="ru-RU" sz="11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B050"/>
                          </a:solidFill>
                          <a:latin typeface="+mn-lt"/>
                        </a:rPr>
                        <a:t>266</a:t>
                      </a:r>
                      <a:r>
                        <a:rPr lang="ru-RU" sz="1400" b="1" dirty="0" smtClean="0">
                          <a:latin typeface="+mn-lt"/>
                        </a:rPr>
                        <a:t> </a:t>
                      </a:r>
                      <a:r>
                        <a:rPr lang="ru-RU" sz="1400" b="0" dirty="0" smtClean="0">
                          <a:latin typeface="+mn-lt"/>
                        </a:rPr>
                        <a:t>(43%)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332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(46%)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143 912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(47%)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163 686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9661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0" i="0" dirty="0">
                          <a:latin typeface="+mn-lt"/>
                        </a:rPr>
                        <a:t>8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i="1" dirty="0"/>
                        <a:t>от 80 до </a:t>
                      </a:r>
                      <a:r>
                        <a:rPr lang="ru-RU" sz="1100" i="1" dirty="0" smtClean="0"/>
                        <a:t>99%</a:t>
                      </a:r>
                      <a:endParaRPr lang="ru-RU" sz="11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256 </a:t>
                      </a:r>
                      <a:r>
                        <a:rPr lang="ru-RU" sz="1400" b="0" dirty="0" smtClean="0">
                          <a:latin typeface="+mn-lt"/>
                        </a:rPr>
                        <a:t>(42%)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177 433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(38%)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154 154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223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(38%)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139 300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8895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0" i="0" dirty="0">
                          <a:latin typeface="+mn-lt"/>
                        </a:rPr>
                        <a:t>9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i="1" dirty="0"/>
                        <a:t>от 50 до 79%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56 </a:t>
                      </a:r>
                      <a:r>
                        <a:rPr lang="ru-RU" sz="1400" b="0" dirty="0" smtClean="0">
                          <a:latin typeface="+mn-lt"/>
                        </a:rPr>
                        <a:t>(9%)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25 867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65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(11%)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23 651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66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(11%)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20 260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5213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0" i="0" dirty="0">
                          <a:latin typeface="+mn-lt"/>
                        </a:rPr>
                        <a:t>10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i="1" dirty="0"/>
                        <a:t>меньше 50%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29 </a:t>
                      </a:r>
                      <a:r>
                        <a:rPr lang="ru-RU" sz="1400" b="0" dirty="0" smtClean="0">
                          <a:latin typeface="+mn-lt"/>
                        </a:rPr>
                        <a:t>(5%)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11 543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(6%)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12 467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(5%)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10 766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23146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11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100" i="1" dirty="0"/>
                        <a:t>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6</a:t>
                      </a:r>
                      <a:r>
                        <a:rPr lang="ru-RU" sz="1400" b="0" dirty="0" smtClean="0">
                          <a:latin typeface="+mn-lt"/>
                        </a:rPr>
                        <a:t> (1%)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(0,6%)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(0,6%)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604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12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электронных кабинетов в ЭПОС.Школа</a:t>
                      </a:r>
                      <a:endParaRPr lang="ru-RU" sz="1100" i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334 345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(учащихся 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336 606</a:t>
                      </a:r>
                      <a:r>
                        <a:rPr lang="ru-RU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334 322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(учащихся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336 388</a:t>
                      </a:r>
                      <a:r>
                        <a:rPr lang="ru-RU" sz="11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334 100 (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учащихся</a:t>
                      </a: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336 219)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67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39F787-5596-4F76-9297-03D75C323562}"/>
              </a:ext>
            </a:extLst>
          </p:cNvPr>
          <p:cNvSpPr txBox="1"/>
          <p:nvPr/>
        </p:nvSpPr>
        <p:spPr>
          <a:xfrm>
            <a:off x="0" y="0"/>
            <a:ext cx="12192000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– </a:t>
            </a:r>
            <a:r>
              <a:rPr lang="en-US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март 2024г</a:t>
            </a:r>
            <a:r>
              <a:rPr lang="ru-RU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282BF88-CAE3-4905-9E24-A0E62A573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184865"/>
              </p:ext>
            </p:extLst>
          </p:nvPr>
        </p:nvGraphicFramePr>
        <p:xfrm>
          <a:off x="1128151" y="732148"/>
          <a:ext cx="9935698" cy="587547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75333">
                  <a:extLst>
                    <a:ext uri="{9D8B030D-6E8A-4147-A177-3AD203B41FA5}">
                      <a16:colId xmlns:a16="http://schemas.microsoft.com/office/drawing/2014/main" val="1974965022"/>
                    </a:ext>
                  </a:extLst>
                </a:gridCol>
                <a:gridCol w="1332073">
                  <a:extLst>
                    <a:ext uri="{9D8B030D-6E8A-4147-A177-3AD203B41FA5}">
                      <a16:colId xmlns:a16="http://schemas.microsoft.com/office/drawing/2014/main" val="3660663678"/>
                    </a:ext>
                  </a:extLst>
                </a:gridCol>
                <a:gridCol w="1332073">
                  <a:extLst>
                    <a:ext uri="{9D8B030D-6E8A-4147-A177-3AD203B41FA5}">
                      <a16:colId xmlns:a16="http://schemas.microsoft.com/office/drawing/2014/main" val="351783224"/>
                    </a:ext>
                  </a:extLst>
                </a:gridCol>
                <a:gridCol w="1332073">
                  <a:extLst>
                    <a:ext uri="{9D8B030D-6E8A-4147-A177-3AD203B41FA5}">
                      <a16:colId xmlns:a16="http://schemas.microsoft.com/office/drawing/2014/main" val="1474362450"/>
                    </a:ext>
                  </a:extLst>
                </a:gridCol>
                <a:gridCol w="1332073">
                  <a:extLst>
                    <a:ext uri="{9D8B030D-6E8A-4147-A177-3AD203B41FA5}">
                      <a16:colId xmlns:a16="http://schemas.microsoft.com/office/drawing/2014/main" val="1801606579"/>
                    </a:ext>
                  </a:extLst>
                </a:gridCol>
                <a:gridCol w="1332073">
                  <a:extLst>
                    <a:ext uri="{9D8B030D-6E8A-4147-A177-3AD203B41FA5}">
                      <a16:colId xmlns:a16="http://schemas.microsoft.com/office/drawing/2014/main" val="4055578377"/>
                    </a:ext>
                  </a:extLst>
                </a:gridCol>
              </a:tblGrid>
              <a:tr h="972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сведения об изучаемых темах представлены в 100% уроков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дневников, в которых 98% оценок уроков выставлены своевременно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98% отметок о пропусках уроков выставлены своевременно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информация о домашнем задании представлена в 80% уроков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где все услуги предоставлены качественно</a:t>
                      </a:r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364808"/>
                  </a:ext>
                </a:extLst>
              </a:tr>
              <a:tr h="1485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509444"/>
                  </a:ext>
                </a:extLst>
              </a:tr>
              <a:tr h="1485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491532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99,85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765603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Большесосновский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811620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Ординский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99,63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162375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99,60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99,60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871048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99,77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99,59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415138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99,48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99,38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696920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99,53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99,63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99,34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511791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99,58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99,33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99148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99,30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99,30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701667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99,28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515251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99,18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919387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Кишертский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99,35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99,17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061888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99,54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955088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99,33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99,59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98,60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046220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98,91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99,51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98,28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874623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Уинский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98,82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99,18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98,01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975547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99,63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97,57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273269"/>
                  </a:ext>
                </a:extLst>
              </a:tr>
              <a:tr h="1678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Осинский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99,35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98,79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97,42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425143"/>
                  </a:ext>
                </a:extLst>
              </a:tr>
              <a:tr h="175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97,10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3255561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97,68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94,79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679118"/>
                  </a:ext>
                </a:extLst>
              </a:tr>
            </a:tbl>
          </a:graphicData>
        </a:graphic>
      </p:graphicFrame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D2914BC-2B16-E55F-B9D4-97D965E33DA4}"/>
              </a:ext>
            </a:extLst>
          </p:cNvPr>
          <p:cNvCxnSpPr>
            <a:cxnSpLocks/>
          </p:cNvCxnSpPr>
          <p:nvPr/>
        </p:nvCxnSpPr>
        <p:spPr>
          <a:xfrm>
            <a:off x="268669" y="6607618"/>
            <a:ext cx="1133428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CAD526A-3591-6144-09F4-251F17A96174}"/>
              </a:ext>
            </a:extLst>
          </p:cNvPr>
          <p:cNvSpPr txBox="1"/>
          <p:nvPr/>
        </p:nvSpPr>
        <p:spPr>
          <a:xfrm>
            <a:off x="268669" y="6145953"/>
            <a:ext cx="713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0000"/>
                </a:solidFill>
              </a:rPr>
              <a:t>Выше среднего </a:t>
            </a:r>
          </a:p>
          <a:p>
            <a:r>
              <a:rPr lang="ru-RU" sz="800" dirty="0">
                <a:solidFill>
                  <a:srgbClr val="FF0000"/>
                </a:solidFill>
              </a:rPr>
              <a:t>по краю</a:t>
            </a:r>
          </a:p>
        </p:txBody>
      </p:sp>
    </p:spTree>
    <p:extLst>
      <p:ext uri="{BB962C8B-B14F-4D97-AF65-F5344CB8AC3E}">
        <p14:creationId xmlns:p14="http://schemas.microsoft.com/office/powerpoint/2010/main" val="1301676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C9ECC1F-CC1D-49CD-BCC6-606A9398DE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994175"/>
              </p:ext>
            </p:extLst>
          </p:nvPr>
        </p:nvGraphicFramePr>
        <p:xfrm>
          <a:off x="1392845" y="565974"/>
          <a:ext cx="9406307" cy="604678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100817">
                  <a:extLst>
                    <a:ext uri="{9D8B030D-6E8A-4147-A177-3AD203B41FA5}">
                      <a16:colId xmlns:a16="http://schemas.microsoft.com/office/drawing/2014/main" val="3089928214"/>
                    </a:ext>
                  </a:extLst>
                </a:gridCol>
                <a:gridCol w="1261098">
                  <a:extLst>
                    <a:ext uri="{9D8B030D-6E8A-4147-A177-3AD203B41FA5}">
                      <a16:colId xmlns:a16="http://schemas.microsoft.com/office/drawing/2014/main" val="3789932166"/>
                    </a:ext>
                  </a:extLst>
                </a:gridCol>
                <a:gridCol w="1261098">
                  <a:extLst>
                    <a:ext uri="{9D8B030D-6E8A-4147-A177-3AD203B41FA5}">
                      <a16:colId xmlns:a16="http://schemas.microsoft.com/office/drawing/2014/main" val="3491146986"/>
                    </a:ext>
                  </a:extLst>
                </a:gridCol>
                <a:gridCol w="1261098">
                  <a:extLst>
                    <a:ext uri="{9D8B030D-6E8A-4147-A177-3AD203B41FA5}">
                      <a16:colId xmlns:a16="http://schemas.microsoft.com/office/drawing/2014/main" val="1884980001"/>
                    </a:ext>
                  </a:extLst>
                </a:gridCol>
                <a:gridCol w="1261098">
                  <a:extLst>
                    <a:ext uri="{9D8B030D-6E8A-4147-A177-3AD203B41FA5}">
                      <a16:colId xmlns:a16="http://schemas.microsoft.com/office/drawing/2014/main" val="1448217019"/>
                    </a:ext>
                  </a:extLst>
                </a:gridCol>
                <a:gridCol w="1261098">
                  <a:extLst>
                    <a:ext uri="{9D8B030D-6E8A-4147-A177-3AD203B41FA5}">
                      <a16:colId xmlns:a16="http://schemas.microsoft.com/office/drawing/2014/main" val="2589804203"/>
                    </a:ext>
                  </a:extLst>
                </a:gridCol>
              </a:tblGrid>
              <a:tr h="18130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6027" marR="6027" marT="6027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сведения об изучаемых темах представлены в 100% уроков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дневников, в которых 98% оценок уроков выставлены своевременно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98% отметок о пропусках уроков выставлены своевременно</a:t>
                      </a:r>
                    </a:p>
                  </a:txBody>
                  <a:tcPr marL="6027" marR="6027" marT="602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информация о домашнем задании представлена в 80% уроков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где все услуги предоставлены качественно</a:t>
                      </a:r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5448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Берёзовский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98,78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96,09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454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Сивинский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95,63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94,26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943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95,31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98,04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99,66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99,57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93,55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357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98,02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96,01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99,07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835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94,77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98,48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99,32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93,25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72180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Кудымкарский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95,91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99,53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92,33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50462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96,23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95,20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98,88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99,14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194897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95,33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98,55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99,50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92,13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236292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Гайнский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95,63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91,80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0034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95,08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98,10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98,21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91,75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44304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Нытвенский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97,68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95,45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99,74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91,34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27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Чернушинский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97,91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94,19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97,99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98,81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91,19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971421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92,09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99,54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90,62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018508"/>
                  </a:ext>
                </a:extLst>
              </a:tr>
              <a:tr h="1331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Юсьвинский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89,48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88,31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083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90,35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98,59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98,26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97,91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87,87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942180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Кочёвский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87,72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96,82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86,73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54118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97,21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99,58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99,83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86,39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382026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Красновишерский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98,74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87,82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98,78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85,95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34037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96,14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94,59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99,55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84,73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6105229"/>
                  </a:ext>
                </a:extLst>
              </a:tr>
              <a:tr h="735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Оханский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85,88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98,24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97,19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81,05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451544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89,09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86,19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76,14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666488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Косинский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73,55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71,95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97,24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52,47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047429"/>
                  </a:ext>
                </a:extLst>
              </a:tr>
              <a:tr h="18130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</a:p>
                  </a:txBody>
                  <a:tcPr marL="7554" marR="7554" marT="7554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96,63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98,13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99,33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99,58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94,55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32837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3F0C154-09F0-4E52-931E-FE9C11D4CDF4}"/>
              </a:ext>
            </a:extLst>
          </p:cNvPr>
          <p:cNvSpPr txBox="1"/>
          <p:nvPr/>
        </p:nvSpPr>
        <p:spPr>
          <a:xfrm>
            <a:off x="0" y="-622"/>
            <a:ext cx="12191999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– </a:t>
            </a:r>
            <a:r>
              <a:rPr lang="ru-RU" sz="28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март 2024г</a:t>
            </a:r>
            <a:r>
              <a:rPr lang="ru-RU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EACEEC8-D67A-4CC6-82B5-204A0DE9818E}"/>
              </a:ext>
            </a:extLst>
          </p:cNvPr>
          <p:cNvCxnSpPr>
            <a:cxnSpLocks/>
          </p:cNvCxnSpPr>
          <p:nvPr/>
        </p:nvCxnSpPr>
        <p:spPr>
          <a:xfrm>
            <a:off x="214687" y="5937216"/>
            <a:ext cx="11334281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ABCD055-EE25-43E6-B428-889E895CC216}"/>
              </a:ext>
            </a:extLst>
          </p:cNvPr>
          <p:cNvSpPr txBox="1"/>
          <p:nvPr/>
        </p:nvSpPr>
        <p:spPr>
          <a:xfrm>
            <a:off x="214687" y="5475551"/>
            <a:ext cx="1154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FF0000"/>
                </a:solidFill>
              </a:rPr>
              <a:t>Достигнуто </a:t>
            </a:r>
            <a:r>
              <a:rPr lang="ru-RU" sz="800" dirty="0">
                <a:solidFill>
                  <a:srgbClr val="FF0000"/>
                </a:solidFill>
              </a:rPr>
              <a:t>80%</a:t>
            </a:r>
          </a:p>
          <a:p>
            <a:r>
              <a:rPr lang="ru-RU" sz="800" dirty="0">
                <a:solidFill>
                  <a:srgbClr val="FF0000"/>
                </a:solidFill>
              </a:rPr>
              <a:t>(по </a:t>
            </a:r>
            <a:r>
              <a:rPr lang="ru-RU" sz="800" dirty="0" smtClean="0">
                <a:solidFill>
                  <a:srgbClr val="FF0000"/>
                </a:solidFill>
              </a:rPr>
              <a:t>приказу</a:t>
            </a:r>
          </a:p>
          <a:p>
            <a:r>
              <a:rPr lang="ru-RU" sz="800" dirty="0" smtClean="0">
                <a:solidFill>
                  <a:srgbClr val="FF0000"/>
                </a:solidFill>
              </a:rPr>
              <a:t> </a:t>
            </a:r>
            <a:r>
              <a:rPr lang="ru-RU" sz="800" dirty="0" err="1">
                <a:solidFill>
                  <a:srgbClr val="FF0000"/>
                </a:solidFill>
              </a:rPr>
              <a:t>Минобра</a:t>
            </a:r>
            <a:r>
              <a:rPr lang="ru-RU" sz="800" dirty="0">
                <a:solidFill>
                  <a:srgbClr val="FF0000"/>
                </a:solidFill>
              </a:rPr>
              <a:t> ПК)</a:t>
            </a:r>
          </a:p>
        </p:txBody>
      </p:sp>
    </p:spTree>
    <p:extLst>
      <p:ext uri="{BB962C8B-B14F-4D97-AF65-F5344CB8AC3E}">
        <p14:creationId xmlns:p14="http://schemas.microsoft.com/office/powerpoint/2010/main" val="192108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6">
            <a:extLst>
              <a:ext uri="{FF2B5EF4-FFF2-40B4-BE49-F238E27FC236}">
                <a16:creationId xmlns:a16="http://schemas.microsoft.com/office/drawing/2014/main" id="{297D7F36-5566-47D2-A32A-09C043941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438902"/>
              </p:ext>
            </p:extLst>
          </p:nvPr>
        </p:nvGraphicFramePr>
        <p:xfrm>
          <a:off x="91440" y="945481"/>
          <a:ext cx="11969496" cy="5852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568">
                  <a:extLst>
                    <a:ext uri="{9D8B030D-6E8A-4147-A177-3AD203B41FA5}">
                      <a16:colId xmlns:a16="http://schemas.microsoft.com/office/drawing/2014/main" val="2739442430"/>
                    </a:ext>
                  </a:extLst>
                </a:gridCol>
                <a:gridCol w="3719936">
                  <a:extLst>
                    <a:ext uri="{9D8B030D-6E8A-4147-A177-3AD203B41FA5}">
                      <a16:colId xmlns:a16="http://schemas.microsoft.com/office/drawing/2014/main" val="3893269394"/>
                    </a:ext>
                  </a:extLst>
                </a:gridCol>
                <a:gridCol w="713232">
                  <a:extLst>
                    <a:ext uri="{9D8B030D-6E8A-4147-A177-3AD203B41FA5}">
                      <a16:colId xmlns:a16="http://schemas.microsoft.com/office/drawing/2014/main" val="93768289"/>
                    </a:ext>
                  </a:extLst>
                </a:gridCol>
                <a:gridCol w="1243584">
                  <a:extLst>
                    <a:ext uri="{9D8B030D-6E8A-4147-A177-3AD203B41FA5}">
                      <a16:colId xmlns:a16="http://schemas.microsoft.com/office/drawing/2014/main" val="3565420259"/>
                    </a:ext>
                  </a:extLst>
                </a:gridCol>
                <a:gridCol w="657497">
                  <a:extLst>
                    <a:ext uri="{9D8B030D-6E8A-4147-A177-3AD203B41FA5}">
                      <a16:colId xmlns:a16="http://schemas.microsoft.com/office/drawing/2014/main" val="132281490"/>
                    </a:ext>
                  </a:extLst>
                </a:gridCol>
                <a:gridCol w="1317607">
                  <a:extLst>
                    <a:ext uri="{9D8B030D-6E8A-4147-A177-3AD203B41FA5}">
                      <a16:colId xmlns:a16="http://schemas.microsoft.com/office/drawing/2014/main" val="1423175352"/>
                    </a:ext>
                  </a:extLst>
                </a:gridCol>
                <a:gridCol w="676656">
                  <a:extLst>
                    <a:ext uri="{9D8B030D-6E8A-4147-A177-3AD203B41FA5}">
                      <a16:colId xmlns:a16="http://schemas.microsoft.com/office/drawing/2014/main" val="2589208979"/>
                    </a:ext>
                  </a:extLst>
                </a:gridCol>
                <a:gridCol w="1298448">
                  <a:extLst>
                    <a:ext uri="{9D8B030D-6E8A-4147-A177-3AD203B41FA5}">
                      <a16:colId xmlns:a16="http://schemas.microsoft.com/office/drawing/2014/main" val="1010548957"/>
                    </a:ext>
                  </a:extLst>
                </a:gridCol>
                <a:gridCol w="718548">
                  <a:extLst>
                    <a:ext uri="{9D8B030D-6E8A-4147-A177-3AD203B41FA5}">
                      <a16:colId xmlns:a16="http://schemas.microsoft.com/office/drawing/2014/main" val="3809773080"/>
                    </a:ext>
                  </a:extLst>
                </a:gridCol>
                <a:gridCol w="1311420">
                  <a:extLst>
                    <a:ext uri="{9D8B030D-6E8A-4147-A177-3AD203B41FA5}">
                      <a16:colId xmlns:a16="http://schemas.microsoft.com/office/drawing/2014/main" val="192059627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сентябрь</a:t>
                      </a:r>
                      <a:endParaRPr lang="ru-RU" sz="1400" b="1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октябрь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ноябрь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/>
                        <a:t>декабрь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93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800" b="0" i="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/>
                        <a:t>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0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800" b="0" i="0" dirty="0"/>
                        <a:t>1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i="0" u="none" strike="noStrike" dirty="0">
                          <a:effectLst/>
                          <a:latin typeface="Calibri" panose="020F0502020204030204" pitchFamily="34" charset="0"/>
                        </a:rPr>
                        <a:t>Доля ЭД по ВД, где все услуги предоставлены качественно </a:t>
                      </a:r>
                      <a:endParaRPr lang="ru-RU" sz="1600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88%</a:t>
                      </a:r>
                      <a:endParaRPr lang="ru-RU" sz="1600" b="1" dirty="0"/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90%</a:t>
                      </a:r>
                      <a:endParaRPr lang="ru-RU" sz="1600" b="1" dirty="0"/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87%</a:t>
                      </a:r>
                      <a:endParaRPr lang="ru-RU" sz="1600" b="1" dirty="0"/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89%</a:t>
                      </a:r>
                      <a:endParaRPr lang="ru-RU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16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2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i="1" dirty="0">
                          <a:latin typeface="Calibri" panose="020F0502020204030204" pitchFamily="34" charset="0"/>
                        </a:rPr>
                        <a:t>Доля ЭД, в которых 98% отметок </a:t>
                      </a:r>
                      <a:r>
                        <a:rPr lang="ru-RU" sz="1400" b="1" i="1" dirty="0">
                          <a:latin typeface="Calibri" panose="020F0502020204030204" pitchFamily="34" charset="0"/>
                        </a:rPr>
                        <a:t>о пропусках </a:t>
                      </a:r>
                      <a:r>
                        <a:rPr lang="ru-RU" sz="1400" i="1" dirty="0">
                          <a:latin typeface="Calibri" panose="020F0502020204030204" pitchFamily="34" charset="0"/>
                        </a:rPr>
                        <a:t>занятий по ВД выставлены своевременно </a:t>
                      </a:r>
                      <a:endParaRPr lang="ru-RU" sz="1400" i="1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99,9%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99,9%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99,8%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1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400" b="0" i="1" u="none" strike="noStrike" dirty="0">
                          <a:effectLst/>
                          <a:latin typeface="Calibri" panose="020F0502020204030204" pitchFamily="34" charset="0"/>
                        </a:rPr>
                        <a:t>Доля ЭД, в которых сведения </a:t>
                      </a:r>
                      <a:r>
                        <a:rPr lang="ru-RU" sz="1400" b="1" i="1" u="none" strike="noStrike" dirty="0">
                          <a:effectLst/>
                          <a:latin typeface="Calibri" panose="020F0502020204030204" pitchFamily="34" charset="0"/>
                        </a:rPr>
                        <a:t>об изучаемых темах</a:t>
                      </a:r>
                      <a:r>
                        <a:rPr lang="ru-RU" sz="1400" b="0" i="1" u="none" strike="noStrike" dirty="0">
                          <a:effectLst/>
                          <a:latin typeface="Calibri" panose="020F0502020204030204" pitchFamily="34" charset="0"/>
                        </a:rPr>
                        <a:t> представлены в 100% занятий по ВД </a:t>
                      </a:r>
                      <a:endParaRPr lang="ru-RU" sz="14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87%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89%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64602"/>
                  </a:ext>
                </a:extLst>
              </a:tr>
              <a:tr h="6307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школ, где электронных дневников, заполненных качественно: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  <a:p>
                      <a:pPr algn="ctr"/>
                      <a:endParaRPr lang="ru-RU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/>
                        <a:t> Эл. кабинеты (ед./%)</a:t>
                      </a:r>
                    </a:p>
                    <a:p>
                      <a:pPr algn="ctr"/>
                      <a:endParaRPr lang="ru-RU" sz="9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  <a:p>
                      <a:pPr algn="ctr"/>
                      <a:endParaRPr lang="ru-RU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  <a:p>
                      <a:pPr algn="ctr"/>
                      <a:endParaRPr lang="ru-RU" sz="9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593842"/>
                  </a:ext>
                </a:extLst>
              </a:tr>
              <a:tr h="36202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5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i="1" u="none" strike="noStrike" dirty="0" smtClean="0"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ru-RU" sz="1600" b="0" i="1" u="none" strike="noStrike" dirty="0"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lang="ru-RU" sz="16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239 </a:t>
                      </a:r>
                      <a:r>
                        <a:rPr lang="ru-RU" sz="1200" b="0" dirty="0" smtClean="0"/>
                        <a:t>(39%)</a:t>
                      </a:r>
                      <a:endParaRPr lang="ru-RU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135169/108015 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27 154</a:t>
                      </a: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317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(52%)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157 396/146 393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(11 003)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314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(51%)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145</a:t>
                      </a:r>
                      <a:r>
                        <a:rPr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292/137</a:t>
                      </a:r>
                      <a:r>
                        <a:rPr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011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(8 281)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351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(57%)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174 432/168 909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(5 523)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966119"/>
                  </a:ext>
                </a:extLst>
              </a:tr>
              <a:tr h="3570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i="0" dirty="0"/>
                        <a:t>6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1" dirty="0"/>
                        <a:t>от 80 до </a:t>
                      </a:r>
                      <a:r>
                        <a:rPr lang="ru-RU" sz="1600" i="1" dirty="0" smtClean="0"/>
                        <a:t>99%</a:t>
                      </a:r>
                      <a:endParaRPr lang="ru-RU" sz="16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106</a:t>
                      </a:r>
                      <a:endParaRPr lang="ru-RU" sz="1200" b="1" dirty="0"/>
                    </a:p>
                    <a:p>
                      <a:pPr algn="ctr"/>
                      <a:r>
                        <a:rPr lang="ru-RU" sz="1200" b="0" dirty="0"/>
                        <a:t>(</a:t>
                      </a:r>
                      <a:r>
                        <a:rPr lang="ru-RU" sz="1200" b="0" dirty="0" smtClean="0"/>
                        <a:t>17%)</a:t>
                      </a:r>
                      <a:endParaRPr lang="ru-RU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72803/63746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(9 058)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128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(21%)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96 690/87 860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(8 830)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131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(21%)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103 165/97 338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(5 827)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125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(20%)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91 353/84 628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(6 725)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889500"/>
                  </a:ext>
                </a:extLst>
              </a:tr>
              <a:tr h="3570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i="0" dirty="0"/>
                        <a:t>7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1" dirty="0"/>
                        <a:t>от 50 до 79%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68</a:t>
                      </a:r>
                      <a:endParaRPr lang="ru-RU" sz="1200" b="1" dirty="0"/>
                    </a:p>
                    <a:p>
                      <a:pPr algn="ctr"/>
                      <a:r>
                        <a:rPr lang="ru-RU" sz="1200" b="0" dirty="0"/>
                        <a:t>(11%)</a:t>
                      </a:r>
                      <a:endParaRPr lang="ru-RU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42040/34735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(7 305)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(14%)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47 701/40 807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(6 894)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(14%)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54 239/48 516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(5 723)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(13%)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47 882/43 845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(4 037)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52134"/>
                  </a:ext>
                </a:extLst>
              </a:tr>
              <a:tr h="3868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800" b="0" i="0" dirty="0"/>
                        <a:t>8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600" i="1" dirty="0"/>
                        <a:t>меньше 50%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47 </a:t>
                      </a:r>
                    </a:p>
                    <a:p>
                      <a:pPr algn="ctr"/>
                      <a:r>
                        <a:rPr lang="ru-RU" sz="1200" b="0" dirty="0" smtClean="0"/>
                        <a:t>(7%)</a:t>
                      </a:r>
                      <a:endParaRPr lang="ru-RU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14038/10966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(3 072)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(7%)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19 225/16 740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(2 485)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(10%)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30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019/24 679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(5 340)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43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(7%)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20 863/17 225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(3 638)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231467"/>
                  </a:ext>
                </a:extLst>
              </a:tr>
              <a:tr h="36202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9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i="1" dirty="0"/>
                        <a:t>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155 </a:t>
                      </a:r>
                      <a:r>
                        <a:rPr lang="ru-RU" sz="1200" b="0" dirty="0" smtClean="0"/>
                        <a:t>(25%)</a:t>
                      </a:r>
                      <a:endParaRPr lang="ru-RU" sz="1200" b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72355/2073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(70 282)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(7%)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15 870/621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(15 249)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(4%)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4 080/559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(3 521)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(3%)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2 219/327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(1 892)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60407"/>
                  </a:ext>
                </a:extLst>
              </a:tr>
              <a:tr h="232407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800" b="0" i="0" dirty="0"/>
                        <a:t>10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электронных кабинетов в ЭПОС.Школа</a:t>
                      </a:r>
                      <a:endParaRPr lang="ru-RU" sz="1400" i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400" b="1" dirty="0" smtClean="0"/>
                        <a:t>615</a:t>
                      </a:r>
                      <a:endParaRPr lang="ru-RU" sz="1400" i="1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336405/219535</a:t>
                      </a:r>
                      <a:endParaRPr lang="ru-RU" sz="125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!!!</a:t>
                      </a:r>
                      <a:r>
                        <a:rPr lang="ru-RU" sz="12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5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116 870</a:t>
                      </a:r>
                      <a:r>
                        <a:rPr lang="ru-RU" sz="12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125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336 882/292 421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5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!!!</a:t>
                      </a:r>
                      <a:r>
                        <a:rPr lang="ru-RU" sz="12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5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44 461</a:t>
                      </a:r>
                      <a:r>
                        <a:rPr lang="ru-RU" sz="12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  <a:endParaRPr lang="ru-RU" sz="125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336795/308103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!!!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28 692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336 749/314 934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!!!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21 815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24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A3E59EE-E7AA-4F1F-8396-AEB9B8180D8C}"/>
              </a:ext>
            </a:extLst>
          </p:cNvPr>
          <p:cNvSpPr txBox="1"/>
          <p:nvPr/>
        </p:nvSpPr>
        <p:spPr>
          <a:xfrm>
            <a:off x="0" y="-8626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</a:t>
            </a: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 школах Пермского </a:t>
            </a:r>
            <a:r>
              <a:rPr lang="ru-RU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края_2023-24 </a:t>
            </a:r>
            <a:r>
              <a:rPr lang="ru-RU" sz="28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уч.год</a:t>
            </a: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(</a:t>
            </a:r>
            <a:r>
              <a:rPr lang="ru-RU" sz="28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раздел «Внеурочная деятельность»</a:t>
            </a: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57497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297D7F36-5566-47D2-A32A-09C043941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474487"/>
              </p:ext>
            </p:extLst>
          </p:nvPr>
        </p:nvGraphicFramePr>
        <p:xfrm>
          <a:off x="123496" y="945481"/>
          <a:ext cx="11945007" cy="58923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965">
                  <a:extLst>
                    <a:ext uri="{9D8B030D-6E8A-4147-A177-3AD203B41FA5}">
                      <a16:colId xmlns:a16="http://schemas.microsoft.com/office/drawing/2014/main" val="2739442430"/>
                    </a:ext>
                  </a:extLst>
                </a:gridCol>
                <a:gridCol w="2695962">
                  <a:extLst>
                    <a:ext uri="{9D8B030D-6E8A-4147-A177-3AD203B41FA5}">
                      <a16:colId xmlns:a16="http://schemas.microsoft.com/office/drawing/2014/main" val="3893269394"/>
                    </a:ext>
                  </a:extLst>
                </a:gridCol>
                <a:gridCol w="727827">
                  <a:extLst>
                    <a:ext uri="{9D8B030D-6E8A-4147-A177-3AD203B41FA5}">
                      <a16:colId xmlns:a16="http://schemas.microsoft.com/office/drawing/2014/main" val="93768289"/>
                    </a:ext>
                  </a:extLst>
                </a:gridCol>
                <a:gridCol w="1209789">
                  <a:extLst>
                    <a:ext uri="{9D8B030D-6E8A-4147-A177-3AD203B41FA5}">
                      <a16:colId xmlns:a16="http://schemas.microsoft.com/office/drawing/2014/main" val="3565420259"/>
                    </a:ext>
                  </a:extLst>
                </a:gridCol>
                <a:gridCol w="561861">
                  <a:extLst>
                    <a:ext uri="{9D8B030D-6E8A-4147-A177-3AD203B41FA5}">
                      <a16:colId xmlns:a16="http://schemas.microsoft.com/office/drawing/2014/main" val="78484860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1644998138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3618469206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1520353654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val="4234336688"/>
                    </a:ext>
                  </a:extLst>
                </a:gridCol>
                <a:gridCol w="1005162">
                  <a:extLst>
                    <a:ext uri="{9D8B030D-6E8A-4147-A177-3AD203B41FA5}">
                      <a16:colId xmlns:a16="http://schemas.microsoft.com/office/drawing/2014/main" val="1730496490"/>
                    </a:ext>
                  </a:extLst>
                </a:gridCol>
                <a:gridCol w="690288">
                  <a:extLst>
                    <a:ext uri="{9D8B030D-6E8A-4147-A177-3AD203B41FA5}">
                      <a16:colId xmlns:a16="http://schemas.microsoft.com/office/drawing/2014/main" val="1224007919"/>
                    </a:ext>
                  </a:extLst>
                </a:gridCol>
                <a:gridCol w="1048078">
                  <a:extLst>
                    <a:ext uri="{9D8B030D-6E8A-4147-A177-3AD203B41FA5}">
                      <a16:colId xmlns:a16="http://schemas.microsoft.com/office/drawing/2014/main" val="2757253366"/>
                    </a:ext>
                  </a:extLst>
                </a:gridCol>
              </a:tblGrid>
              <a:tr h="282968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Критерии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январь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февраль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март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апрель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</a:rPr>
                        <a:t>май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93905"/>
                  </a:ext>
                </a:extLst>
              </a:tr>
              <a:tr h="257628">
                <a:tc>
                  <a:txBody>
                    <a:bodyPr/>
                    <a:lstStyle/>
                    <a:p>
                      <a:pPr algn="ctr"/>
                      <a:endParaRPr lang="ru-RU" sz="1100" b="0" i="0" dirty="0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0170"/>
                  </a:ext>
                </a:extLst>
              </a:tr>
              <a:tr h="486631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+mn-lt"/>
                        </a:rPr>
                        <a:t>1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i="0" u="none" strike="noStrike" dirty="0">
                          <a:effectLst/>
                          <a:latin typeface="Calibri" panose="020F0502020204030204" pitchFamily="34" charset="0"/>
                        </a:rPr>
                        <a:t>Доля ЭД по ВД, где все услуги предоставлены качественно </a:t>
                      </a:r>
                      <a:endParaRPr lang="ru-RU" sz="1300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</a:rPr>
                        <a:t>88%</a:t>
                      </a:r>
                      <a:endParaRPr lang="ru-RU" sz="1800" b="1" dirty="0">
                        <a:latin typeface="+mn-lt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16852"/>
                  </a:ext>
                </a:extLst>
              </a:tr>
              <a:tr h="55819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2</a:t>
                      </a: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300" i="1" dirty="0">
                          <a:latin typeface="Calibri" panose="020F0502020204030204" pitchFamily="34" charset="0"/>
                        </a:rPr>
                        <a:t>Доля ЭД, в которых 98% отметок </a:t>
                      </a:r>
                      <a:r>
                        <a:rPr lang="ru-RU" sz="1300" b="1" i="1" dirty="0">
                          <a:latin typeface="Calibri" panose="020F0502020204030204" pitchFamily="34" charset="0"/>
                        </a:rPr>
                        <a:t>о пропусках </a:t>
                      </a:r>
                      <a:r>
                        <a:rPr lang="ru-RU" sz="1300" i="1" dirty="0">
                          <a:latin typeface="Calibri" panose="020F0502020204030204" pitchFamily="34" charset="0"/>
                        </a:rPr>
                        <a:t>занятий по ВД выставлены своевременно </a:t>
                      </a:r>
                      <a:endParaRPr lang="ru-RU" sz="1300" i="1" dirty="0"/>
                    </a:p>
                  </a:txBody>
                  <a:tcPr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99,9%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28575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1375"/>
                  </a:ext>
                </a:extLst>
              </a:tr>
              <a:tr h="558194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300" b="0" i="1" u="none" strike="noStrike" dirty="0">
                          <a:effectLst/>
                          <a:latin typeface="Calibri" panose="020F0502020204030204" pitchFamily="34" charset="0"/>
                        </a:rPr>
                        <a:t>Доля ЭД, в которых сведения </a:t>
                      </a:r>
                      <a:r>
                        <a:rPr lang="ru-RU" sz="1300" b="1" i="1" u="none" strike="noStrike" dirty="0" smtClean="0">
                          <a:effectLst/>
                          <a:latin typeface="Calibri" panose="020F0502020204030204" pitchFamily="34" charset="0"/>
                        </a:rPr>
                        <a:t>об </a:t>
                      </a:r>
                      <a:r>
                        <a:rPr lang="ru-RU" sz="1300" b="1" i="1" u="none" strike="noStrike" dirty="0">
                          <a:effectLst/>
                          <a:latin typeface="Calibri" panose="020F0502020204030204" pitchFamily="34" charset="0"/>
                        </a:rPr>
                        <a:t>изучаемых темах</a:t>
                      </a:r>
                      <a:r>
                        <a:rPr lang="ru-RU" sz="1300" b="0" i="1" u="none" strike="noStrike" dirty="0">
                          <a:effectLst/>
                          <a:latin typeface="Calibri" panose="020F0502020204030204" pitchFamily="34" charset="0"/>
                        </a:rPr>
                        <a:t> представлены в 100% занятий по ВД </a:t>
                      </a:r>
                      <a:endParaRPr lang="ru-RU" sz="1300" i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88%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92%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94%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45734"/>
                  </a:ext>
                </a:extLst>
              </a:tr>
              <a:tr h="593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школ, где электронных дневников, заполненных качественно: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 Эл. кабинеты (ед./%)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детей/</a:t>
                      </a:r>
                    </a:p>
                    <a:p>
                      <a:pPr algn="ctr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ЭД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59384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7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300" b="0" i="1" u="none" strike="noStrike" dirty="0" smtClean="0"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ru-RU" sz="1300" b="0" i="1" u="none" strike="noStrike" dirty="0"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lang="ru-RU" sz="13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+mn-lt"/>
                        </a:rPr>
                        <a:t>353 </a:t>
                      </a:r>
                      <a:r>
                        <a:rPr lang="ru-RU" sz="1200" b="0" dirty="0" smtClean="0">
                          <a:latin typeface="+mn-lt"/>
                        </a:rPr>
                        <a:t>(</a:t>
                      </a:r>
                      <a:r>
                        <a:rPr lang="en-US" sz="1200" b="0" dirty="0" smtClean="0">
                          <a:latin typeface="+mn-lt"/>
                        </a:rPr>
                        <a:t>58</a:t>
                      </a:r>
                      <a:r>
                        <a:rPr lang="ru-RU" sz="1200" b="0" dirty="0" smtClean="0">
                          <a:latin typeface="+mn-lt"/>
                        </a:rPr>
                        <a:t>%)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179632/173666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(5 966)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(63%)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197342/191209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(6 133)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  <a:endParaRPr lang="en-US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218777/211616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(7 161)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96611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0" i="0" dirty="0">
                          <a:latin typeface="+mn-lt"/>
                        </a:rPr>
                        <a:t>8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i="1" dirty="0"/>
                        <a:t>от 80 до </a:t>
                      </a:r>
                      <a:r>
                        <a:rPr lang="ru-RU" sz="1300" i="1" dirty="0" smtClean="0"/>
                        <a:t>99%</a:t>
                      </a:r>
                      <a:endParaRPr lang="ru-RU" sz="1300" i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n-lt"/>
                        </a:rPr>
                        <a:t>124</a:t>
                      </a:r>
                      <a:r>
                        <a:rPr lang="ru-RU" sz="1200" b="1" dirty="0" smtClean="0">
                          <a:latin typeface="+mn-lt"/>
                        </a:rPr>
                        <a:t> </a:t>
                      </a:r>
                      <a:r>
                        <a:rPr lang="ru-RU" sz="1200" b="0" dirty="0" smtClean="0">
                          <a:latin typeface="+mn-lt"/>
                        </a:rPr>
                        <a:t>(</a:t>
                      </a:r>
                      <a:r>
                        <a:rPr lang="en-US" sz="1200" b="0" dirty="0" smtClean="0">
                          <a:latin typeface="+mn-lt"/>
                        </a:rPr>
                        <a:t>20</a:t>
                      </a:r>
                      <a:r>
                        <a:rPr lang="ru-RU" sz="1200" b="0" dirty="0" smtClean="0">
                          <a:latin typeface="+mn-lt"/>
                        </a:rPr>
                        <a:t>%)</a:t>
                      </a:r>
                      <a:endParaRPr lang="ru-RU" sz="12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77 724/69 868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(7 856)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(17%)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83518/76669 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(6 849)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79566/75506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(4 060)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88950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0" i="0" dirty="0">
                          <a:latin typeface="+mn-lt"/>
                        </a:rPr>
                        <a:t>9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i="1" dirty="0"/>
                        <a:t>от 50 до 79%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n-lt"/>
                        </a:rPr>
                        <a:t>71</a:t>
                      </a:r>
                      <a:r>
                        <a:rPr lang="ru-RU" sz="1200" b="1" dirty="0" smtClean="0">
                          <a:latin typeface="+mn-lt"/>
                        </a:rPr>
                        <a:t> </a:t>
                      </a:r>
                      <a:r>
                        <a:rPr lang="ru-RU" sz="1200" b="0" dirty="0" smtClean="0">
                          <a:latin typeface="+mn-lt"/>
                        </a:rPr>
                        <a:t>(</a:t>
                      </a:r>
                      <a:r>
                        <a:rPr lang="en-US" sz="1200" b="0" dirty="0" smtClean="0">
                          <a:latin typeface="+mn-lt"/>
                        </a:rPr>
                        <a:t>12</a:t>
                      </a:r>
                      <a:r>
                        <a:rPr lang="ru-RU" sz="1200" b="0" dirty="0" smtClean="0">
                          <a:latin typeface="+mn-lt"/>
                        </a:rPr>
                        <a:t>%</a:t>
                      </a:r>
                      <a:r>
                        <a:rPr lang="en-US" sz="1200" b="0" dirty="0" smtClean="0">
                          <a:latin typeface="+mn-lt"/>
                        </a:rPr>
                        <a:t>)</a:t>
                      </a:r>
                      <a:endParaRPr lang="ru-RU" sz="1200" b="1" dirty="0" smtClean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44 983/41 354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(3 629)</a:t>
                      </a:r>
                      <a:endParaRPr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(10%)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33107/29818 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(3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289)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  <a:endParaRPr lang="en-US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24496/21933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(2 563)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95213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100" b="0" i="0" dirty="0">
                          <a:latin typeface="+mn-lt"/>
                        </a:rPr>
                        <a:t>10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300" i="1" dirty="0"/>
                        <a:t>меньше 50%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n-lt"/>
                        </a:rPr>
                        <a:t>45</a:t>
                      </a:r>
                      <a:r>
                        <a:rPr lang="ru-RU" sz="1200" b="1" dirty="0" smtClean="0">
                          <a:latin typeface="+mn-lt"/>
                        </a:rPr>
                        <a:t> </a:t>
                      </a:r>
                      <a:endParaRPr lang="en-US" sz="1200" b="1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</a:rPr>
                        <a:t>(</a:t>
                      </a:r>
                      <a:r>
                        <a:rPr lang="en-US" sz="1200" b="0" dirty="0" smtClean="0">
                          <a:latin typeface="+mn-lt"/>
                        </a:rPr>
                        <a:t>7</a:t>
                      </a:r>
                      <a:r>
                        <a:rPr lang="ru-RU" sz="1200" b="0" dirty="0" smtClean="0">
                          <a:latin typeface="+mn-lt"/>
                        </a:rPr>
                        <a:t>%</a:t>
                      </a:r>
                      <a:r>
                        <a:rPr lang="en-US" sz="1200" b="0" dirty="0" smtClean="0">
                          <a:latin typeface="+mn-lt"/>
                        </a:rPr>
                        <a:t>)</a:t>
                      </a:r>
                      <a:endParaRPr lang="ru-RU" sz="1200" b="1" dirty="0" smtClean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31 513/27 656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(3 857)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(7%)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20447/1858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589)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11819/9821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(1 998)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23146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11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300" i="1" dirty="0"/>
                        <a:t>0%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latin typeface="+mn-lt"/>
                        </a:rPr>
                        <a:t>20</a:t>
                      </a:r>
                      <a:r>
                        <a:rPr lang="ru-RU" sz="1200" b="1" dirty="0" smtClean="0">
                          <a:latin typeface="+mn-lt"/>
                        </a:rPr>
                        <a:t> </a:t>
                      </a:r>
                      <a:endParaRPr lang="en-US" sz="1200" b="1" dirty="0" smtClean="0">
                        <a:latin typeface="+mn-lt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</a:rPr>
                        <a:t>(</a:t>
                      </a:r>
                      <a:r>
                        <a:rPr lang="en-US" sz="1200" b="0" dirty="0" smtClean="0">
                          <a:latin typeface="+mn-lt"/>
                        </a:rPr>
                        <a:t>3</a:t>
                      </a:r>
                      <a:r>
                        <a:rPr lang="ru-RU" sz="1200" b="0" dirty="0" smtClean="0">
                          <a:latin typeface="+mn-lt"/>
                        </a:rPr>
                        <a:t>%</a:t>
                      </a:r>
                      <a:r>
                        <a:rPr lang="en-US" sz="1200" b="0" dirty="0" smtClean="0">
                          <a:latin typeface="+mn-lt"/>
                        </a:rPr>
                        <a:t>)</a:t>
                      </a:r>
                      <a:endParaRPr lang="ru-RU" sz="1200" b="1" dirty="0" smtClean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2 754/692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(2 062)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(2%)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1 974/228 </a:t>
                      </a:r>
                      <a:endParaRPr lang="en-US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(1 746)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%)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1 561/130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(1 431)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9604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100" b="0" i="0" dirty="0">
                          <a:latin typeface="+mn-lt"/>
                        </a:rPr>
                        <a:t>12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3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Количество электронных кабинетов в ЭПОС.Школа</a:t>
                      </a:r>
                      <a:endParaRPr lang="ru-RU" sz="1300" i="1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/31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!!!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336 388/315 782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!!!</a:t>
                      </a:r>
                      <a:r>
                        <a:rPr lang="en-US" sz="11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20 606</a:t>
                      </a:r>
                      <a:r>
                        <a:rPr lang="en-US" sz="11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1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336 219/319 006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ru-RU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!!!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17 213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24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A3E59EE-E7AA-4F1F-8396-AEB9B8180D8C}"/>
              </a:ext>
            </a:extLst>
          </p:cNvPr>
          <p:cNvSpPr txBox="1"/>
          <p:nvPr/>
        </p:nvSpPr>
        <p:spPr>
          <a:xfrm>
            <a:off x="0" y="-8626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</a:t>
            </a: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 школах Пермского </a:t>
            </a:r>
            <a:r>
              <a:rPr lang="ru-RU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края_2023-24 </a:t>
            </a:r>
            <a:r>
              <a:rPr lang="ru-RU" sz="2800" b="1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уч.год</a:t>
            </a: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endParaRPr lang="ru-RU" sz="2800" b="1" dirty="0" smtClean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(</a:t>
            </a:r>
            <a:r>
              <a:rPr lang="ru-RU" sz="2800" b="1" u="sng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раздел «Внеурочная деятельность»</a:t>
            </a: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6490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75CEF-65F0-4186-83E3-EB423F0CE03E}"/>
              </a:ext>
            </a:extLst>
          </p:cNvPr>
          <p:cNvSpPr txBox="1"/>
          <p:nvPr/>
        </p:nvSpPr>
        <p:spPr>
          <a:xfrm>
            <a:off x="373113" y="0"/>
            <a:ext cx="11445774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по ВД – </a:t>
            </a:r>
            <a:r>
              <a:rPr lang="en-US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8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март 2024г</a:t>
            </a:r>
            <a:r>
              <a:rPr lang="ru-RU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CE1E21E-3A6C-4E81-A6C8-6BA0B08FB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513336"/>
              </p:ext>
            </p:extLst>
          </p:nvPr>
        </p:nvGraphicFramePr>
        <p:xfrm>
          <a:off x="1475005" y="698166"/>
          <a:ext cx="8967670" cy="592802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97367">
                  <a:extLst>
                    <a:ext uri="{9D8B030D-6E8A-4147-A177-3AD203B41FA5}">
                      <a16:colId xmlns:a16="http://schemas.microsoft.com/office/drawing/2014/main" val="1209317879"/>
                    </a:ext>
                  </a:extLst>
                </a:gridCol>
                <a:gridCol w="1404995">
                  <a:extLst>
                    <a:ext uri="{9D8B030D-6E8A-4147-A177-3AD203B41FA5}">
                      <a16:colId xmlns:a16="http://schemas.microsoft.com/office/drawing/2014/main" val="1222396710"/>
                    </a:ext>
                  </a:extLst>
                </a:gridCol>
                <a:gridCol w="1388436">
                  <a:extLst>
                    <a:ext uri="{9D8B030D-6E8A-4147-A177-3AD203B41FA5}">
                      <a16:colId xmlns:a16="http://schemas.microsoft.com/office/drawing/2014/main" val="1962147216"/>
                    </a:ext>
                  </a:extLst>
                </a:gridCol>
                <a:gridCol w="1388436">
                  <a:extLst>
                    <a:ext uri="{9D8B030D-6E8A-4147-A177-3AD203B41FA5}">
                      <a16:colId xmlns:a16="http://schemas.microsoft.com/office/drawing/2014/main" val="3621812506"/>
                    </a:ext>
                  </a:extLst>
                </a:gridCol>
                <a:gridCol w="1388436">
                  <a:extLst>
                    <a:ext uri="{9D8B030D-6E8A-4147-A177-3AD203B41FA5}">
                      <a16:colId xmlns:a16="http://schemas.microsoft.com/office/drawing/2014/main" val="2458775021"/>
                    </a:ext>
                  </a:extLst>
                </a:gridCol>
              </a:tblGrid>
              <a:tr h="102455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Разница между количеством учащихся и ЭД по ВД (ед.)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сведения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 изучаемых темах представлены в 100% уроков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98% отметок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пропусках уроков выставлены своевременно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где все услуги предоставлены качественно</a:t>
                      </a:r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946037"/>
                  </a:ext>
                </a:extLst>
              </a:tr>
              <a:tr h="2220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Суксунский городской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384214"/>
                  </a:ext>
                </a:extLst>
              </a:tr>
              <a:tr h="1485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ЗАТО Звёздный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313340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Александровский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46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805961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Чайковский городской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139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437323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Кишертский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26956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Краснокамский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180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089905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Большесосновский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район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744665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Уинский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712910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Куединский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639937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Горнозаводский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195768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Еловский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99,90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99,90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04495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Чердынский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99,65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99,59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21609"/>
                  </a:ext>
                </a:extLst>
              </a:tr>
              <a:tr h="1944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Кунгурский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388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99,48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50519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Частинский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56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99,29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99,29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673549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Очёрский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29651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Пермский муниципальный район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467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430588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Ильинский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98,63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98,63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095495"/>
                  </a:ext>
                </a:extLst>
              </a:tr>
              <a:tr h="14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Ординский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98,46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98,46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599872"/>
                  </a:ext>
                </a:extLst>
              </a:tr>
              <a:tr h="1678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Нытвенский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98,25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98,16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011299"/>
                  </a:ext>
                </a:extLst>
              </a:tr>
              <a:tr h="208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Кудымкарский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98,11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98,11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391833"/>
                  </a:ext>
                </a:extLst>
              </a:tr>
              <a:tr h="161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Кудымкар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98,16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99,79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97,95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345169"/>
                  </a:ext>
                </a:extLst>
              </a:tr>
              <a:tr h="161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Карагайский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97,86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99,89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97,75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763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082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675CEF-65F0-4186-83E3-EB423F0CE03E}"/>
              </a:ext>
            </a:extLst>
          </p:cNvPr>
          <p:cNvSpPr txBox="1"/>
          <p:nvPr/>
        </p:nvSpPr>
        <p:spPr>
          <a:xfrm>
            <a:off x="0" y="0"/>
            <a:ext cx="12192000" cy="55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Мониторинг качества заполнения ЭЖД по ВД – </a:t>
            </a:r>
            <a:r>
              <a:rPr lang="ru-RU" sz="2800" b="1" i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март 2024г</a:t>
            </a:r>
            <a:r>
              <a:rPr lang="ru-RU" sz="2800" b="1" i="1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CE1E21E-3A6C-4E81-A6C8-6BA0B08FB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391964"/>
              </p:ext>
            </p:extLst>
          </p:nvPr>
        </p:nvGraphicFramePr>
        <p:xfrm>
          <a:off x="1371318" y="553357"/>
          <a:ext cx="9255512" cy="607230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23504">
                  <a:extLst>
                    <a:ext uri="{9D8B030D-6E8A-4147-A177-3AD203B41FA5}">
                      <a16:colId xmlns:a16="http://schemas.microsoft.com/office/drawing/2014/main" val="1209317879"/>
                    </a:ext>
                  </a:extLst>
                </a:gridCol>
                <a:gridCol w="1433002">
                  <a:extLst>
                    <a:ext uri="{9D8B030D-6E8A-4147-A177-3AD203B41FA5}">
                      <a16:colId xmlns:a16="http://schemas.microsoft.com/office/drawing/2014/main" val="1222396710"/>
                    </a:ext>
                  </a:extLst>
                </a:gridCol>
                <a:gridCol w="1433002">
                  <a:extLst>
                    <a:ext uri="{9D8B030D-6E8A-4147-A177-3AD203B41FA5}">
                      <a16:colId xmlns:a16="http://schemas.microsoft.com/office/drawing/2014/main" val="1962147216"/>
                    </a:ext>
                  </a:extLst>
                </a:gridCol>
                <a:gridCol w="1433002">
                  <a:extLst>
                    <a:ext uri="{9D8B030D-6E8A-4147-A177-3AD203B41FA5}">
                      <a16:colId xmlns:a16="http://schemas.microsoft.com/office/drawing/2014/main" val="3621812506"/>
                    </a:ext>
                  </a:extLst>
                </a:gridCol>
                <a:gridCol w="1433002">
                  <a:extLst>
                    <a:ext uri="{9D8B030D-6E8A-4147-A177-3AD203B41FA5}">
                      <a16:colId xmlns:a16="http://schemas.microsoft.com/office/drawing/2014/main" val="2458775021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Муниципальное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образование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ru-RU" sz="1200" dirty="0" smtClean="0"/>
                        <a:t>Выгрузка сделана из модуля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«Аналитика и отчётность» 08.04.2024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за период 01-31.03.2024</a:t>
                      </a:r>
                      <a:endParaRPr lang="ru-RU" sz="1200" dirty="0"/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Разница между количеством учащихся и ЭД по ВД (ед.)</a:t>
                      </a:r>
                    </a:p>
                  </a:txBody>
                  <a:tcPr marL="7620" marR="7620" marT="762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сведения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 изучаемых темах представлены в 100% уроков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в которых 98% отметок </a:t>
                      </a:r>
                    </a:p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пропусках уроков выставлены своевременно</a:t>
                      </a:r>
                    </a:p>
                  </a:txBody>
                  <a:tcPr marL="6027" marR="6027" marT="6027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Доля ЭД, где все услуги предоставлены качественно</a:t>
                      </a:r>
                    </a:p>
                  </a:txBody>
                  <a:tcPr marL="6027" marR="6027" marT="6027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946037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Чусовской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191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97,62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384214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Губаха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104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97,13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96,93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313340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Сивинский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31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96,02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96,02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37635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Бардымский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38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95,73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95,71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809427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Верещагинский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165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94,97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94,95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805961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Добрянский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143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94,62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99,87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94,60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437323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Соликамский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452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93,97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93,93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26956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Берёзовский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51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93,57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99,81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93,38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089905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Пермский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10 436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92,69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92,67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744665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Октябрьский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281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92,67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92,64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712910"/>
                  </a:ext>
                </a:extLst>
              </a:tr>
              <a:tr h="2185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Городской округ город Березники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261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92,67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92,61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639937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Кочёвский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92,46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92,46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195768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Осинский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1 133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92,66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99,69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92,36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04495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Лысьвенский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913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92,27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21609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Городской округ город Кизел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644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92,77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98,97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91,74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107175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Юрлинский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18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91,17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97,77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90,06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50519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Оханский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88,15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100,00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88,15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673549"/>
                  </a:ext>
                </a:extLst>
              </a:tr>
              <a:tr h="191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Косинский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40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86,75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99,23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86,13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095495"/>
                  </a:ext>
                </a:extLst>
              </a:tr>
              <a:tr h="19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Красновишерский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86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86,61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99,42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86,13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391833"/>
                  </a:ext>
                </a:extLst>
              </a:tr>
              <a:tr h="19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Чернушинский городской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189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74,22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74,21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58244"/>
                  </a:ext>
                </a:extLst>
              </a:tr>
              <a:tr h="19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Юсьвинский муниципальный округ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31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73,55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99,90</a:t>
                      </a: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73,44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689258"/>
                  </a:ext>
                </a:extLst>
              </a:tr>
              <a:tr h="19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effectLst/>
                          <a:latin typeface="Calibri" panose="020F0502020204030204" pitchFamily="34" charset="0"/>
                        </a:rPr>
                        <a:t>Гайнский</a:t>
                      </a:r>
                      <a:r>
                        <a:rPr lang="ru-RU" sz="1400" b="0" i="0" u="none" strike="noStrike" dirty="0">
                          <a:effectLst/>
                          <a:latin typeface="Calibri" panose="020F0502020204030204" pitchFamily="34" charset="0"/>
                        </a:rPr>
                        <a:t> муниципальный округ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129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71,77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Calibri" panose="020F0502020204030204" pitchFamily="34" charset="0"/>
                        </a:rPr>
                        <a:t> 99,65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71,43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880937"/>
                  </a:ext>
                </a:extLst>
              </a:tr>
              <a:tr h="2484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ОБЩИЙ ИТОГ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!!! 17 213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94,35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Calibri" panose="020F0502020204030204" pitchFamily="34" charset="0"/>
                        </a:rPr>
                        <a:t> 99,93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Calibri" panose="020F0502020204030204" pitchFamily="34" charset="0"/>
                        </a:rPr>
                        <a:t> 94,30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34516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575BD71-AC32-4FA5-9842-39FCAB40303A}"/>
              </a:ext>
            </a:extLst>
          </p:cNvPr>
          <p:cNvSpPr txBox="1"/>
          <p:nvPr/>
        </p:nvSpPr>
        <p:spPr>
          <a:xfrm>
            <a:off x="10626830" y="5246241"/>
            <a:ext cx="83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0000"/>
                </a:solidFill>
              </a:rPr>
              <a:t>Выше 80%</a:t>
            </a:r>
          </a:p>
          <a:p>
            <a:r>
              <a:rPr lang="ru-RU" sz="800" dirty="0">
                <a:solidFill>
                  <a:srgbClr val="FF0000"/>
                </a:solidFill>
              </a:rPr>
              <a:t>(по приказу </a:t>
            </a:r>
            <a:r>
              <a:rPr lang="ru-RU" sz="800" dirty="0" err="1">
                <a:solidFill>
                  <a:srgbClr val="FF0000"/>
                </a:solidFill>
              </a:rPr>
              <a:t>Минобра</a:t>
            </a:r>
            <a:r>
              <a:rPr lang="ru-RU" sz="800" dirty="0">
                <a:solidFill>
                  <a:srgbClr val="FF0000"/>
                </a:solidFill>
              </a:rPr>
              <a:t> ПК)</a:t>
            </a: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4EEA93F-E901-1D32-1AC4-460528FA00D9}"/>
              </a:ext>
            </a:extLst>
          </p:cNvPr>
          <p:cNvCxnSpPr>
            <a:cxnSpLocks/>
          </p:cNvCxnSpPr>
          <p:nvPr/>
        </p:nvCxnSpPr>
        <p:spPr>
          <a:xfrm>
            <a:off x="96679" y="5707906"/>
            <a:ext cx="1137603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5F03A5D-88B9-46BE-8114-5C27E4524266}"/>
              </a:ext>
            </a:extLst>
          </p:cNvPr>
          <p:cNvCxnSpPr>
            <a:cxnSpLocks/>
          </p:cNvCxnSpPr>
          <p:nvPr/>
        </p:nvCxnSpPr>
        <p:spPr>
          <a:xfrm>
            <a:off x="96679" y="2797893"/>
            <a:ext cx="11363056" cy="1271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8B79277-859E-46F1-841D-B61C8CAC30DB}"/>
              </a:ext>
            </a:extLst>
          </p:cNvPr>
          <p:cNvSpPr txBox="1"/>
          <p:nvPr/>
        </p:nvSpPr>
        <p:spPr>
          <a:xfrm>
            <a:off x="10626829" y="2342583"/>
            <a:ext cx="8329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0000"/>
                </a:solidFill>
              </a:rPr>
              <a:t>Выше среднего </a:t>
            </a:r>
          </a:p>
          <a:p>
            <a:r>
              <a:rPr lang="ru-RU" sz="800" dirty="0">
                <a:solidFill>
                  <a:srgbClr val="FF0000"/>
                </a:solidFill>
              </a:rPr>
              <a:t>по краю</a:t>
            </a:r>
          </a:p>
        </p:txBody>
      </p:sp>
    </p:spTree>
    <p:extLst>
      <p:ext uri="{BB962C8B-B14F-4D97-AF65-F5344CB8AC3E}">
        <p14:creationId xmlns:p14="http://schemas.microsoft.com/office/powerpoint/2010/main" val="351361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843" y="1"/>
            <a:ext cx="12192000" cy="495300"/>
          </a:xfrm>
        </p:spPr>
        <p:txBody>
          <a:bodyPr>
            <a:noAutofit/>
          </a:bodyPr>
          <a:lstStyle/>
          <a:p>
            <a:pPr marL="895350" lvl="5" algn="ctr" fontAlgn="base">
              <a:lnSpc>
                <a:spcPct val="150000"/>
              </a:lnSpc>
              <a:spcBef>
                <a:spcPts val="600"/>
              </a:spcBef>
            </a:pPr>
            <a:r>
              <a:rPr lang="ru-RU" sz="2800" b="1" kern="1200" spc="-20" dirty="0" smtClean="0">
                <a:solidFill>
                  <a:srgbClr val="C00000"/>
                </a:solidFill>
                <a:latin typeface="+mj-lt"/>
                <a:ea typeface="+mn-ea"/>
                <a:cs typeface="+mn-cs"/>
              </a:rPr>
              <a:t/>
            </a:r>
            <a:br>
              <a:rPr lang="ru-RU" sz="2800" b="1" kern="1200" spc="-20" dirty="0" smtClean="0">
                <a:solidFill>
                  <a:srgbClr val="C00000"/>
                </a:solidFill>
                <a:latin typeface="+mj-lt"/>
                <a:ea typeface="+mn-ea"/>
                <a:cs typeface="+mn-cs"/>
              </a:rPr>
            </a:br>
            <a:r>
              <a:rPr lang="ru-RU" sz="2800" b="1" kern="1200" spc="-20" dirty="0">
                <a:solidFill>
                  <a:srgbClr val="C00000"/>
                </a:solidFill>
                <a:latin typeface="+mj-lt"/>
                <a:ea typeface="+mn-ea"/>
                <a:cs typeface="+mn-cs"/>
              </a:rPr>
              <a:t/>
            </a:r>
            <a:br>
              <a:rPr lang="ru-RU" sz="2800" b="1" kern="1200" spc="-20" dirty="0">
                <a:solidFill>
                  <a:srgbClr val="C00000"/>
                </a:solidFill>
                <a:latin typeface="+mj-lt"/>
                <a:ea typeface="+mn-ea"/>
                <a:cs typeface="+mn-cs"/>
              </a:rPr>
            </a:br>
            <a:r>
              <a:rPr lang="ru-RU" sz="2800" b="1" kern="1200" spc="-20" dirty="0" smtClean="0">
                <a:solidFill>
                  <a:srgbClr val="C00000"/>
                </a:solidFill>
                <a:latin typeface="+mj-lt"/>
                <a:ea typeface="+mn-ea"/>
                <a:cs typeface="+mn-cs"/>
              </a:rPr>
              <a:t>Серия </a:t>
            </a:r>
            <a:r>
              <a:rPr lang="ru-RU" sz="2800" b="1" kern="1200" spc="-20" dirty="0">
                <a:solidFill>
                  <a:srgbClr val="C00000"/>
                </a:solidFill>
                <a:latin typeface="+mj-lt"/>
                <a:ea typeface="+mn-ea"/>
                <a:cs typeface="+mn-cs"/>
              </a:rPr>
              <a:t>вебинаров по подготовке к окончанию </a:t>
            </a:r>
            <a:r>
              <a:rPr lang="ru-RU" sz="2800" b="1" kern="1200" spc="-20" dirty="0" smtClean="0">
                <a:solidFill>
                  <a:srgbClr val="C00000"/>
                </a:solidFill>
                <a:latin typeface="+mj-lt"/>
                <a:ea typeface="+mn-ea"/>
                <a:cs typeface="+mn-cs"/>
              </a:rPr>
              <a:t>2023-2024 учебного года</a:t>
            </a:r>
            <a:r>
              <a:rPr lang="ru-RU" sz="2800" b="1" kern="1200" spc="-20" dirty="0">
                <a:solidFill>
                  <a:srgbClr val="C00000"/>
                </a:solidFill>
                <a:latin typeface="+mj-lt"/>
                <a:ea typeface="+mn-ea"/>
                <a:cs typeface="+mn-cs"/>
              </a:rPr>
              <a:t/>
            </a:r>
            <a:br>
              <a:rPr lang="ru-RU" sz="2800" b="1" kern="1200" spc="-20" dirty="0">
                <a:solidFill>
                  <a:srgbClr val="C00000"/>
                </a:solidFill>
                <a:latin typeface="+mj-lt"/>
                <a:ea typeface="+mn-ea"/>
                <a:cs typeface="+mn-cs"/>
              </a:rPr>
            </a:br>
            <a:r>
              <a:rPr lang="ru-RU" sz="2800" b="1" kern="1200" spc="-20" dirty="0">
                <a:solidFill>
                  <a:srgbClr val="C00000"/>
                </a:solidFill>
                <a:latin typeface="+mj-lt"/>
                <a:ea typeface="+mn-ea"/>
                <a:cs typeface="+mn-cs"/>
              </a:rPr>
              <a:t/>
            </a:r>
            <a:br>
              <a:rPr lang="ru-RU" sz="2800" b="1" kern="1200" spc="-20" dirty="0">
                <a:solidFill>
                  <a:srgbClr val="C00000"/>
                </a:solidFill>
                <a:latin typeface="+mj-lt"/>
                <a:ea typeface="+mn-ea"/>
                <a:cs typeface="+mn-cs"/>
              </a:rPr>
            </a:br>
            <a:endParaRPr lang="ru-RU" sz="2800" b="1" kern="1200" spc="-20" dirty="0">
              <a:solidFill>
                <a:srgbClr val="C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6225" y="838201"/>
            <a:ext cx="11782425" cy="4963160"/>
          </a:xfrm>
          <a:ln w="28575"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cs typeface="Times New Roman" panose="02020603050405020304" pitchFamily="18" charset="0"/>
              </a:rPr>
              <a:t>16 </a:t>
            </a:r>
            <a:r>
              <a:rPr lang="ru-RU" sz="2000" b="1" dirty="0">
                <a:cs typeface="Times New Roman" panose="02020603050405020304" pitchFamily="18" charset="0"/>
              </a:rPr>
              <a:t>мая, чт, 16:00 </a:t>
            </a:r>
            <a:r>
              <a:rPr lang="ru-RU" sz="2000" dirty="0">
                <a:cs typeface="Times New Roman" panose="02020603050405020304" pitchFamily="18" charset="0"/>
              </a:rPr>
              <a:t>         </a:t>
            </a:r>
            <a:r>
              <a:rPr lang="ru-RU" sz="2000" dirty="0" smtClean="0">
                <a:cs typeface="Times New Roman" panose="02020603050405020304" pitchFamily="18" charset="0"/>
              </a:rPr>
              <a:t>-  «</a:t>
            </a:r>
            <a:r>
              <a:rPr lang="ru-RU" sz="2000" dirty="0">
                <a:cs typeface="Times New Roman" panose="02020603050405020304" pitchFamily="18" charset="0"/>
              </a:rPr>
              <a:t>Подготовка к окончанию учебного года. Архивирование данных в ЭЖД»</a:t>
            </a:r>
          </a:p>
          <a:p>
            <a:endParaRPr lang="ru-RU" sz="2000" dirty="0">
              <a:cs typeface="Times New Roman" panose="02020603050405020304" pitchFamily="18" charset="0"/>
            </a:endParaRPr>
          </a:p>
          <a:p>
            <a:r>
              <a:rPr lang="ru-RU" sz="2000" b="1" dirty="0">
                <a:cs typeface="Times New Roman" panose="02020603050405020304" pitchFamily="18" charset="0"/>
              </a:rPr>
              <a:t>30 мая, чт, 16:00   </a:t>
            </a:r>
            <a:r>
              <a:rPr lang="ru-RU" sz="2000" dirty="0"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cs typeface="Times New Roman" panose="02020603050405020304" pitchFamily="18" charset="0"/>
              </a:rPr>
              <a:t>-   «</a:t>
            </a:r>
            <a:r>
              <a:rPr lang="ru-RU" sz="2000" dirty="0">
                <a:cs typeface="Times New Roman" panose="02020603050405020304" pitchFamily="18" charset="0"/>
              </a:rPr>
              <a:t>Итоги работы за апрель </a:t>
            </a:r>
            <a:r>
              <a:rPr lang="ru-RU" sz="2000" dirty="0" smtClean="0">
                <a:cs typeface="Times New Roman" panose="02020603050405020304" pitchFamily="18" charset="0"/>
              </a:rPr>
              <a:t>2024г. </a:t>
            </a:r>
            <a:r>
              <a:rPr lang="ru-RU" sz="2000" dirty="0">
                <a:cs typeface="Times New Roman" panose="02020603050405020304" pitchFamily="18" charset="0"/>
              </a:rPr>
              <a:t>/ Завершение учебного года в модулях ВД и ДО»</a:t>
            </a:r>
          </a:p>
          <a:p>
            <a:endParaRPr lang="ru-RU" sz="2000" dirty="0">
              <a:cs typeface="Times New Roman" panose="02020603050405020304" pitchFamily="18" charset="0"/>
            </a:endParaRPr>
          </a:p>
          <a:p>
            <a:r>
              <a:rPr lang="ru-RU" sz="2000" b="1" dirty="0">
                <a:cs typeface="Times New Roman" panose="02020603050405020304" pitchFamily="18" charset="0"/>
              </a:rPr>
              <a:t>6 июня, чт, 16:00</a:t>
            </a:r>
            <a:r>
              <a:rPr lang="ru-RU" sz="2000" dirty="0"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>
                <a:cs typeface="Times New Roman" panose="02020603050405020304" pitchFamily="18" charset="0"/>
              </a:rPr>
              <a:t>-   </a:t>
            </a:r>
            <a:r>
              <a:rPr lang="ru-RU" sz="2000" dirty="0" smtClean="0">
                <a:cs typeface="Times New Roman" panose="02020603050405020304" pitchFamily="18" charset="0"/>
              </a:rPr>
              <a:t>«</a:t>
            </a:r>
            <a:r>
              <a:rPr lang="ru-RU" sz="2000" dirty="0">
                <a:cs typeface="Times New Roman" panose="02020603050405020304" pitchFamily="18" charset="0"/>
              </a:rPr>
              <a:t>Повторный обзор алгоритмов работы в разделе «Аттестаты»</a:t>
            </a:r>
          </a:p>
          <a:p>
            <a:endParaRPr lang="ru-RU" sz="2000" dirty="0">
              <a:cs typeface="Times New Roman" panose="02020603050405020304" pitchFamily="18" charset="0"/>
            </a:endParaRPr>
          </a:p>
          <a:p>
            <a:r>
              <a:rPr lang="ru-RU" sz="2000" b="1" dirty="0">
                <a:cs typeface="Times New Roman" panose="02020603050405020304" pitchFamily="18" charset="0"/>
              </a:rPr>
              <a:t>20 июня, чт, 16:00 </a:t>
            </a:r>
            <a:r>
              <a:rPr lang="ru-RU" sz="2000" dirty="0"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cs typeface="Times New Roman" panose="02020603050405020304" pitchFamily="18" charset="0"/>
              </a:rPr>
              <a:t>-   «</a:t>
            </a:r>
            <a:r>
              <a:rPr lang="ru-RU" sz="2000" dirty="0">
                <a:cs typeface="Times New Roman" panose="02020603050405020304" pitchFamily="18" charset="0"/>
              </a:rPr>
              <a:t>Итоги работы в ЭПОС.Школа в мае 2024г.»</a:t>
            </a:r>
          </a:p>
          <a:p>
            <a:endParaRPr lang="ru-RU" sz="2000" dirty="0">
              <a:cs typeface="Times New Roman" panose="02020603050405020304" pitchFamily="18" charset="0"/>
            </a:endParaRPr>
          </a:p>
          <a:p>
            <a:r>
              <a:rPr lang="ru-RU" sz="2000" b="1" dirty="0">
                <a:cs typeface="Times New Roman" panose="02020603050405020304" pitchFamily="18" charset="0"/>
              </a:rPr>
              <a:t>27 июня, чт, 16:00</a:t>
            </a:r>
            <a:r>
              <a:rPr lang="ru-RU" sz="2000" dirty="0">
                <a:cs typeface="Times New Roman" panose="02020603050405020304" pitchFamily="18" charset="0"/>
              </a:rPr>
              <a:t>      </a:t>
            </a:r>
            <a:r>
              <a:rPr lang="ru-RU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>
                <a:cs typeface="Times New Roman" panose="02020603050405020304" pitchFamily="18" charset="0"/>
              </a:rPr>
              <a:t>-   </a:t>
            </a:r>
            <a:r>
              <a:rPr lang="ru-RU" sz="2000" dirty="0" smtClean="0">
                <a:cs typeface="Times New Roman" panose="02020603050405020304" pitchFamily="18" charset="0"/>
              </a:rPr>
              <a:t>«</a:t>
            </a:r>
            <a:r>
              <a:rPr lang="ru-RU" sz="2000" dirty="0">
                <a:cs typeface="Times New Roman" panose="02020603050405020304" pitchFamily="18" charset="0"/>
              </a:rPr>
              <a:t>Работа в ЕСЗ по услугам «Запись в 1 класс», «Запись в 10 класс»</a:t>
            </a:r>
          </a:p>
        </p:txBody>
      </p:sp>
    </p:spTree>
    <p:extLst>
      <p:ext uri="{BB962C8B-B14F-4D97-AF65-F5344CB8AC3E}">
        <p14:creationId xmlns:p14="http://schemas.microsoft.com/office/powerpoint/2010/main" val="22627394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97733</TotalTime>
  <Words>5870</Words>
  <Application>Microsoft Office PowerPoint</Application>
  <PresentationFormat>Широкоэкранный</PresentationFormat>
  <Paragraphs>2204</Paragraphs>
  <Slides>19</Slides>
  <Notes>7</Notes>
  <HiddenSlides>2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Тема Office</vt:lpstr>
      <vt:lpstr>     Подведение итогов работы  в ЭПОС.Школа  за март 2023-24 уч.г.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Мониторинг активности регистрации учащихся в ЭПОС – март 2024г. </vt:lpstr>
      <vt:lpstr>Презентация PowerPoint</vt:lpstr>
      <vt:lpstr>Мониторинг активности регистрации родителей в ЭПОС – март 2024г.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Серия вебинаров по подготовке к окончанию 2023-2024 учебного года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Половникова Екатерина Юрьевна</dc:creator>
  <cp:lastModifiedBy>Половникова Екатерина Юрьевна</cp:lastModifiedBy>
  <cp:revision>277</cp:revision>
  <dcterms:created xsi:type="dcterms:W3CDTF">2021-10-15T06:15:57Z</dcterms:created>
  <dcterms:modified xsi:type="dcterms:W3CDTF">2024-04-25T12:20:56Z</dcterms:modified>
</cp:coreProperties>
</file>