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536" r:id="rId3"/>
    <p:sldId id="538" r:id="rId4"/>
    <p:sldId id="535" r:id="rId5"/>
    <p:sldId id="531" r:id="rId6"/>
    <p:sldId id="539" r:id="rId7"/>
    <p:sldId id="533" r:id="rId8"/>
    <p:sldId id="540" r:id="rId9"/>
    <p:sldId id="541" r:id="rId10"/>
    <p:sldId id="542" r:id="rId11"/>
    <p:sldId id="543" r:id="rId12"/>
    <p:sldId id="544" r:id="rId13"/>
    <p:sldId id="546" r:id="rId14"/>
    <p:sldId id="54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180CB20-CE36-4A5A-994D-EA080316A9E3}">
          <p14:sldIdLst>
            <p14:sldId id="258"/>
            <p14:sldId id="536"/>
            <p14:sldId id="538"/>
            <p14:sldId id="535"/>
            <p14:sldId id="531"/>
            <p14:sldId id="539"/>
            <p14:sldId id="533"/>
            <p14:sldId id="540"/>
            <p14:sldId id="541"/>
            <p14:sldId id="542"/>
            <p14:sldId id="543"/>
            <p14:sldId id="544"/>
            <p14:sldId id="546"/>
            <p14:sldId id="54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374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23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0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AF58F-0DA2-40AF-9072-76535807E09D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F55934-AB61-4115-8843-08FA8326F4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160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9606AC-D987-4CF7-A9BF-2CD0C11271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FE8DD43-9125-46DE-9122-0B6D09F24B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D3975B-9F6F-4DE8-B7D1-1E3440C03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2986AB-A0C3-4AA6-80A3-D31B12C04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BB035A-E62D-49CE-A14B-370352965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411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DA1D57-26D2-436D-9A42-A4BA8E035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223457-EEC6-492E-8860-1C7E1F60C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0C59EB-3138-46A5-A799-B417337C0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334A2B-1E43-4C82-8F16-A3A173EC6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2BFA12-8635-429D-8AF1-C4A06CC0D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473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42D74-6E7F-48B6-B725-F2211EE2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876DA2-0A53-45F7-AF54-9F62048D0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2B9888-52D6-406F-8121-ACED2A299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8D429F-75DB-4411-BD95-927D8B47E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9D8A05-2E54-4AB1-806D-C6D4A0FE2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826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330F40-CCEF-4FB1-B919-CE6C2ADE6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62588F-6762-4C44-A2CE-D95CAB839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39F81F6-82A6-4949-921F-724BB2722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62DDB9-0CAA-42D2-9E90-ABB933260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D95A6E-1153-4D7F-B001-F85B4B5CB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86FE99-5C46-4873-B9A4-08ECE23F1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912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2ED75B-9670-4F93-96CC-D136E2B69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6B1BC4-74A8-4AB5-BDC0-256D42052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5A7F2AA-FCCA-49C9-95E9-4521CA19B7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2263030-AD51-4C86-82C6-E78DDFDD0B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0D43DCD-2F24-4744-A097-BCD35BC6E5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76996D5-EE1C-42C8-AEDB-574449884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31E3E93-418A-4D7E-997C-6DF9DE816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E433291-F956-460A-A96A-A28BF4FF2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29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CC5D4C-566C-4086-B9EA-235DCDAC1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B74AB13-D70C-4CF2-AFAE-731543125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4C50054-A2D9-4717-B66F-51694FC91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EAAB1EA-BC41-48E8-9371-CBD6F2A7C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442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3384A9D-57A0-4845-9D0B-2A9A23836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7F3FEDF-4B03-4288-8D74-45F5FE1B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BB89E92-78D4-44BF-BCA6-EBCF6C167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61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582E3E-3869-4CEE-A0F7-406134DFD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DF38D4-A102-4882-BC71-D3ED70A04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03BBA77-2680-4D0C-8689-62BA5F556D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E450C4B-4CC2-4572-AFB9-D4E7ADBD0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69262A-8732-4BB4-AABC-CED4B3735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5F7616-0234-4A8B-B14C-CE4F67B75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34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EE9C92-958D-4403-980D-858775F45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5A87579-DE12-4DF0-B800-185324FF53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18BCD0-F303-4A05-96F7-3510C7564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AC579FF-57CD-42BE-AC56-880851C73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1EEB4F-64DC-44E7-866F-804808372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F51EF9-0603-48FA-89E2-B76633B22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016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36703-6045-4EF0-853C-DD86E7E40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CB67987-3403-4513-8ED4-BA3F1DC29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12EA9A-3FA9-448C-B216-B6048FA29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55A489-E5CC-47BE-B3C0-A1FAEF04D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25C76B-CDD7-42BF-A726-844646441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691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40D5987-884A-4872-9B74-0A011270A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0CEFBB-B11A-4E2E-B0C8-32EEE66629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EB317E-6D4A-4010-97CF-7186D1BFC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8504B8-5A07-444F-92E8-C9974E790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92824B-351F-4686-9EE9-78EB99008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812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EFA5A6-ADF8-41CC-BD37-1741BB60D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749FB8-0B70-4BC8-894E-9A7E87729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DB992C-C1E9-420D-AF33-C6B1F813BD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5CD71-1873-4B28-B036-68C6AE7675BC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C8E7EA-CA98-49BD-92D1-3AC823856A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5DF39F-31D2-467C-89F6-D1FB1AD23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85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AC8719-A1AB-4A5C-9611-A345BC2CA906}"/>
              </a:ext>
            </a:extLst>
          </p:cNvPr>
          <p:cNvSpPr txBox="1"/>
          <p:nvPr/>
        </p:nvSpPr>
        <p:spPr>
          <a:xfrm>
            <a:off x="6774589" y="5175361"/>
            <a:ext cx="1924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19 января 2023 г.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538D5C8-B5F5-6349-5F71-4B8F49DC82BA}"/>
              </a:ext>
            </a:extLst>
          </p:cNvPr>
          <p:cNvGrpSpPr/>
          <p:nvPr/>
        </p:nvGrpSpPr>
        <p:grpSpPr>
          <a:xfrm>
            <a:off x="-1" y="0"/>
            <a:ext cx="12192001" cy="6935638"/>
            <a:chOff x="-1" y="1"/>
            <a:chExt cx="12192001" cy="685800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D2993E24-18A2-4126-A474-170604001F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682" t="6617" r="9608" b="-603"/>
            <a:stretch/>
          </p:blipFill>
          <p:spPr>
            <a:xfrm>
              <a:off x="-1" y="1"/>
              <a:ext cx="12192001" cy="6858000"/>
            </a:xfrm>
            <a:prstGeom prst="rect">
              <a:avLst/>
            </a:prstGeom>
          </p:spPr>
        </p:pic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57E1F76-16A0-4C7F-9D04-546F1FE52B12}"/>
                </a:ext>
              </a:extLst>
            </p:cNvPr>
            <p:cNvSpPr/>
            <p:nvPr/>
          </p:nvSpPr>
          <p:spPr>
            <a:xfrm>
              <a:off x="2874128" y="179482"/>
              <a:ext cx="4136065" cy="619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3765A1-A5E6-451F-BBCE-206B59C075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1134" y="1635431"/>
            <a:ext cx="5926347" cy="3069823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solidFill>
                  <a:srgbClr val="7030A0"/>
                </a:solidFill>
                <a:latin typeface="Roboto Medium" pitchFamily="2" charset="0"/>
                <a:ea typeface="Roboto Medium" pitchFamily="2" charset="0"/>
                <a:cs typeface="Times New Roman" panose="02020603050405020304" pitchFamily="18" charset="0"/>
              </a:rPr>
              <a:t> </a:t>
            </a:r>
            <a:br>
              <a:rPr lang="ru-RU" sz="3200" dirty="0">
                <a:solidFill>
                  <a:srgbClr val="7030A0"/>
                </a:solidFill>
                <a:latin typeface="Roboto Medium" pitchFamily="2" charset="0"/>
                <a:ea typeface="Roboto Medium" pitchFamily="2" charset="0"/>
                <a:cs typeface="Times New Roman" panose="02020603050405020304" pitchFamily="18" charset="0"/>
              </a:rPr>
            </a:br>
            <a:br>
              <a:rPr lang="ru-RU" sz="3200" dirty="0">
                <a:solidFill>
                  <a:srgbClr val="7030A0"/>
                </a:solidFill>
                <a:latin typeface="Roboto Medium" pitchFamily="2" charset="0"/>
                <a:ea typeface="Roboto Medium" pitchFamily="2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Организация приёма и обработки заявлений </a:t>
            </a:r>
            <a:b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в детские сады</a:t>
            </a:r>
            <a:b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в ЭПОС в подсистеме </a:t>
            </a:r>
            <a:b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Единый сервис записи (ЕСЗ)</a:t>
            </a:r>
            <a:br>
              <a:rPr lang="ru-RU" sz="3200" b="1" dirty="0">
                <a:solidFill>
                  <a:srgbClr val="7030A0"/>
                </a:solidFill>
                <a:latin typeface="Roboto Medium" pitchFamily="2" charset="0"/>
                <a:ea typeface="Roboto Medium" pitchFamily="2" charset="0"/>
              </a:rPr>
            </a:br>
            <a:endParaRPr lang="ru-RU" sz="3200" b="1" dirty="0">
              <a:solidFill>
                <a:srgbClr val="7030A0"/>
              </a:solidFill>
              <a:latin typeface="Roboto Medium" pitchFamily="2" charset="0"/>
              <a:ea typeface="Roboto Medium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DB9158-3435-DCCC-5E5C-50AF27DCF7DF}"/>
              </a:ext>
            </a:extLst>
          </p:cNvPr>
          <p:cNvSpPr txBox="1"/>
          <p:nvPr/>
        </p:nvSpPr>
        <p:spPr>
          <a:xfrm>
            <a:off x="6636848" y="4806029"/>
            <a:ext cx="167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11 июля 2023г.</a:t>
            </a:r>
          </a:p>
        </p:txBody>
      </p:sp>
    </p:spTree>
    <p:extLst>
      <p:ext uri="{BB962C8B-B14F-4D97-AF65-F5344CB8AC3E}">
        <p14:creationId xmlns:p14="http://schemas.microsoft.com/office/powerpoint/2010/main" val="3089409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06F0853-4A87-4C07-B893-F85D96884FAC}"/>
              </a:ext>
            </a:extLst>
          </p:cNvPr>
          <p:cNvSpPr txBox="1"/>
          <p:nvPr/>
        </p:nvSpPr>
        <p:spPr>
          <a:xfrm>
            <a:off x="250167" y="859333"/>
            <a:ext cx="11731924" cy="546515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457200" lvl="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Вход в Единый сервис записи для муниципальных специалистов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реестром заявлений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в Едином сервисе записи: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регистрация заявления для направления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редактирование заявления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подтверждение данных в заявлении с ЕПГУ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отказ в предоставлении услуги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просмотр списка связанных заявлений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направление в ДОУ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Список запланированных доработок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срок до 01.09.2023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 работы в период с 15.07.2023 до 24.07.2023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FF986C-6C4B-4861-B853-E6032D323DA6}"/>
              </a:ext>
            </a:extLst>
          </p:cNvPr>
          <p:cNvSpPr txBox="1"/>
          <p:nvPr/>
        </p:nvSpPr>
        <p:spPr>
          <a:xfrm>
            <a:off x="1" y="0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ea typeface="Roboto" pitchFamily="2" charset="0"/>
                <a:cs typeface="Times New Roman" panose="02020603050405020304" pitchFamily="18" charset="0"/>
              </a:rPr>
              <a:t>План вебинара:</a:t>
            </a:r>
          </a:p>
        </p:txBody>
      </p:sp>
    </p:spTree>
    <p:extLst>
      <p:ext uri="{BB962C8B-B14F-4D97-AF65-F5344CB8AC3E}">
        <p14:creationId xmlns:p14="http://schemas.microsoft.com/office/powerpoint/2010/main" val="2658157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A9A8CA-A4F4-4EFA-AF42-F563AF82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443"/>
          </a:xfrm>
        </p:spPr>
        <p:txBody>
          <a:bodyPr>
            <a:noAutofit/>
          </a:bodyPr>
          <a:lstStyle/>
          <a:p>
            <a:pPr algn="ctr"/>
            <a:br>
              <a:rPr lang="ru-RU" sz="3600" b="1" dirty="0">
                <a:solidFill>
                  <a:srgbClr val="7030A0"/>
                </a:solidFill>
                <a:latin typeface="Roboto" pitchFamily="2" charset="0"/>
                <a:ea typeface="Roboto" pitchFamily="2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ea typeface="Roboto" pitchFamily="2" charset="0"/>
                <a:cs typeface="Times New Roman" panose="02020603050405020304" pitchFamily="18" charset="0"/>
              </a:rPr>
              <a:t>Вход в Единый сервис записи </a:t>
            </a:r>
            <a:b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ea typeface="Roboto" pitchFamily="2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ea typeface="Roboto" pitchFamily="2" charset="0"/>
                <a:cs typeface="Times New Roman" panose="02020603050405020304" pitchFamily="18" charset="0"/>
              </a:rPr>
              <a:t>для муниципальных специалистов</a:t>
            </a:r>
            <a:br>
              <a:rPr lang="ru-RU" sz="3600" b="1" dirty="0">
                <a:solidFill>
                  <a:srgbClr val="7030A0"/>
                </a:solidFill>
                <a:latin typeface="Roboto" pitchFamily="2" charset="0"/>
                <a:ea typeface="Roboto" pitchFamily="2" charset="0"/>
                <a:cs typeface="Times New Roman" pitchFamily="18" charset="0"/>
              </a:rPr>
            </a:br>
            <a:endParaRPr lang="ru-RU" sz="3600" b="1" dirty="0">
              <a:solidFill>
                <a:srgbClr val="7030A0"/>
              </a:solidFill>
              <a:latin typeface="Roboto" pitchFamily="2" charset="0"/>
              <a:ea typeface="Roboto" pitchFamily="2" charset="0"/>
              <a:cs typeface="Times New Roman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2A3647-FB3D-493F-A0AC-BEE756618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563" y="1019427"/>
            <a:ext cx="11723297" cy="2738074"/>
          </a:xfrm>
          <a:ln w="28575">
            <a:noFill/>
          </a:ln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Для получения доступа к ЕСЗ необходимо: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Зарегистрироваться в РСАА</a:t>
            </a:r>
            <a:r>
              <a:rPr lang="en-US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(</a:t>
            </a: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если ранее не были зарегистрированы)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Получить логин и пароль для первого входа в ЕСЗ (будут направлены через </a:t>
            </a:r>
            <a:r>
              <a:rPr lang="ru-RU" sz="2200" dirty="0" err="1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Минобр</a:t>
            </a: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ПК)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Осуществить вход в ЕСЗ согласно инструкции (будет направлена с логином и паролем)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*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Список муниципальных специалистов формируется в </a:t>
            </a:r>
            <a:r>
              <a:rPr lang="ru-RU" sz="2200" b="1" dirty="0" err="1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Минобре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Пермского края.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 Направить в </a:t>
            </a:r>
            <a:r>
              <a:rPr lang="ru-RU" sz="2200" b="1" dirty="0" err="1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Минобр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ПК данные (ФИО, </a:t>
            </a:r>
            <a:r>
              <a:rPr lang="ru-RU" sz="2200" b="1" dirty="0" err="1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эл.адрес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) необходимо </a:t>
            </a:r>
            <a:r>
              <a:rPr lang="ru-RU" sz="2200" b="1" u="sng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до 12 июля до 14ч.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6929AD-B871-4216-A8FC-F46C818EE0B8}"/>
              </a:ext>
            </a:extLst>
          </p:cNvPr>
          <p:cNvSpPr txBox="1"/>
          <p:nvPr/>
        </p:nvSpPr>
        <p:spPr>
          <a:xfrm>
            <a:off x="0" y="3757501"/>
            <a:ext cx="12192000" cy="147732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lvl="1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Важно!</a:t>
            </a:r>
            <a:r>
              <a:rPr lang="ru-RU" sz="2400" dirty="0">
                <a:solidFill>
                  <a:srgbClr val="FF0000"/>
                </a:solidFill>
                <a:latin typeface="Roboto Medium" pitchFamily="2" charset="0"/>
                <a:ea typeface="Roboto Medium" pitchFamily="2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Clr>
                <a:srgbClr val="7030A0"/>
              </a:buClr>
              <a:buFont typeface="Wingdings" panose="05000000000000000000" pitchFamily="2" charset="2"/>
              <a:buChar char="Ø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При первом входе в ЕСЗ сотруднику муниципалитета необходимо выполнить привязку своей учетной записи РСАА к учётной записи в ЕСЗ, далее вход будет осуществляться с логином и паролем РСАА.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781" y="4937833"/>
            <a:ext cx="8451719" cy="18014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579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EA9A8CA-A4F4-4EFA-AF42-F563AF82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73342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itchFamily="18" charset="0"/>
              </a:rPr>
              <a:t>Работа с реестром заявлений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7B2A3647-FB3D-493F-A0AC-BEE756618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714377"/>
            <a:ext cx="11401426" cy="4238626"/>
          </a:xfrm>
          <a:ln w="28575">
            <a:noFill/>
          </a:ln>
        </p:spPr>
        <p:txBody>
          <a:bodyPr>
            <a:noAutofit/>
          </a:bodyPr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разделе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«Реестр заявлений»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доступны следующие операции: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Поиск заявления по ФИО ребёнка/заявителя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Выгрузка списка заявлений в </a:t>
            </a:r>
            <a:r>
              <a:rPr lang="en-US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excel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Фильтрация заявлений по следующим атрибутам:</a:t>
            </a:r>
          </a:p>
          <a:p>
            <a:pPr lvl="1" algn="just">
              <a:lnSpc>
                <a:spcPct val="100000"/>
              </a:lnSpc>
            </a:pP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Статус заявления</a:t>
            </a:r>
          </a:p>
          <a:p>
            <a:pPr lvl="1" algn="just">
              <a:lnSpc>
                <a:spcPct val="100000"/>
              </a:lnSpc>
            </a:pP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 подачи заявления (ЕПГУ, оператор)</a:t>
            </a:r>
          </a:p>
          <a:p>
            <a:pPr lvl="1" algn="just">
              <a:lnSpc>
                <a:spcPct val="100000"/>
              </a:lnSpc>
            </a:pP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ДОУ направления</a:t>
            </a:r>
          </a:p>
          <a:p>
            <a:pPr lvl="1" algn="just">
              <a:lnSpc>
                <a:spcPct val="100000"/>
              </a:lnSpc>
            </a:pP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 ребёнка на дату затребования</a:t>
            </a:r>
          </a:p>
          <a:p>
            <a:pPr lvl="1" algn="just">
              <a:lnSpc>
                <a:spcPct val="100000"/>
              </a:lnSpc>
            </a:pP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Дата подачи заявления</a:t>
            </a:r>
          </a:p>
          <a:p>
            <a:pPr lvl="1" algn="just">
              <a:lnSpc>
                <a:spcPct val="100000"/>
              </a:lnSpc>
            </a:pP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097" y="4239061"/>
            <a:ext cx="7433582" cy="22745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96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A9A8CA-A4F4-4EFA-AF42-F563AF82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91937"/>
          </a:xfrm>
        </p:spPr>
        <p:txBody>
          <a:bodyPr>
            <a:noAutofit/>
          </a:bodyPr>
          <a:lstStyle/>
          <a:p>
            <a:pPr algn="ctr"/>
            <a:br>
              <a:rPr lang="ru-RU" sz="3600" dirty="0">
                <a:solidFill>
                  <a:srgbClr val="7030A0"/>
                </a:solidFill>
                <a:latin typeface="Roboto Medium" pitchFamily="2" charset="0"/>
                <a:ea typeface="Roboto Medium" pitchFamily="2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Регистрация заявления для направления в ДОУ</a:t>
            </a:r>
            <a:br>
              <a:rPr lang="ru-RU" sz="3600" dirty="0">
                <a:solidFill>
                  <a:srgbClr val="7030A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</a:br>
            <a:endParaRPr lang="ru-RU" sz="3600" dirty="0">
              <a:solidFill>
                <a:srgbClr val="7030A0"/>
              </a:solidFill>
              <a:latin typeface="Times New Roman" panose="02020603050405020304" pitchFamily="18" charset="0"/>
              <a:ea typeface="Roboto Medium" pitchFamily="2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B2A3647-FB3D-493F-A0AC-BEE756618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907" y="820363"/>
            <a:ext cx="11504813" cy="5776381"/>
          </a:xfrm>
          <a:ln w="28575">
            <a:noFill/>
          </a:ln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Заявления, поданные Заявителями через МФЦ, должны быть зарегистрированы в Едином сервисе записи муниципальным специалистом. Для этого необходимо: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Перейти в раздел 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«Реестр заявлений».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Нажать кнопку 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«Заявление в детский сад».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endParaRPr lang="ru-RU" sz="2200" b="1" dirty="0"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endParaRPr lang="ru-RU" sz="2200" b="1" dirty="0"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endParaRPr lang="ru-RU" sz="2200" b="1" dirty="0"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endParaRPr lang="ru-RU" sz="2200" b="1" dirty="0"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endParaRPr lang="ru-RU" sz="2200" b="1" dirty="0"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Указать плановую дату начала занятий (дату затребования).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Заполнить обязательные атрибуты: данные ребёнка, данные Заявителя и желаемые параметры зачисления в ДОУ.</a:t>
            </a:r>
            <a:endParaRPr lang="en-US" sz="2200" dirty="0"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Указать преимущества при поступлении и контакты дополнительного лица (при наличии).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04" y="2582764"/>
            <a:ext cx="10050087" cy="2158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082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2">
            <a:extLst>
              <a:ext uri="{FF2B5EF4-FFF2-40B4-BE49-F238E27FC236}">
                <a16:creationId xmlns:a16="http://schemas.microsoft.com/office/drawing/2014/main" id="{7B2A3647-FB3D-493F-A0AC-BEE756618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578" y="216205"/>
            <a:ext cx="11504813" cy="5510559"/>
          </a:xfrm>
          <a:ln w="28575">
            <a:noFill/>
          </a:ln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eriod" startAt="6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Заполнить список приоритетных ДОУ:</a:t>
            </a:r>
          </a:p>
          <a:p>
            <a:pPr marL="800100" lvl="1" indent="-342900">
              <a:lnSpc>
                <a:spcPct val="100000"/>
              </a:lnSpc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для добавления ДОУ в список необходимо нажать кнопку 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«Добавить»</a:t>
            </a: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, выбрать корпус из списка, указать приоритет, ввести данные братьев/сестёр, посещающих выбранное ДОУ, и подтвердить добавление;</a:t>
            </a:r>
          </a:p>
          <a:p>
            <a:pPr marL="800100" lvl="1" indent="-342900">
              <a:lnSpc>
                <a:spcPct val="100000"/>
              </a:lnSpc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для удаления ДОУ из списка необходимо нажать кнопку 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«Удалить».</a:t>
            </a:r>
          </a:p>
          <a:p>
            <a:pPr marL="457200" lvl="1" indent="-457200">
              <a:lnSpc>
                <a:spcPct val="100000"/>
              </a:lnSpc>
              <a:spcBef>
                <a:spcPts val="1000"/>
              </a:spcBef>
              <a:buFont typeface="+mj-lt"/>
              <a:buAutoNum type="arabicPeriod" startAt="7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Нажать кнопку 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«Сохранить».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74" y="2722097"/>
            <a:ext cx="9404182" cy="19233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034" y="4784275"/>
            <a:ext cx="9717499" cy="16165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666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EA9A8CA-A4F4-4EFA-AF42-F563AF82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91937"/>
          </a:xfrm>
        </p:spPr>
        <p:txBody>
          <a:bodyPr>
            <a:noAutofit/>
          </a:bodyPr>
          <a:lstStyle/>
          <a:p>
            <a:pPr algn="ctr"/>
            <a:br>
              <a:rPr lang="ru-RU" sz="3600" dirty="0">
                <a:solidFill>
                  <a:srgbClr val="7030A0"/>
                </a:solidFill>
                <a:latin typeface="Roboto Medium" pitchFamily="2" charset="0"/>
                <a:ea typeface="Roboto Medium" pitchFamily="2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Редактирование заявления</a:t>
            </a:r>
            <a:br>
              <a:rPr lang="ru-RU" sz="3600" dirty="0">
                <a:solidFill>
                  <a:srgbClr val="7030A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</a:br>
            <a:endParaRPr lang="ru-RU" sz="3600" dirty="0">
              <a:solidFill>
                <a:srgbClr val="7030A0"/>
              </a:solidFill>
              <a:latin typeface="Times New Roman" panose="02020603050405020304" pitchFamily="18" charset="0"/>
              <a:ea typeface="Roboto Medium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7B2A3647-FB3D-493F-A0AC-BEE756618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907" y="820364"/>
            <a:ext cx="11504813" cy="2927044"/>
          </a:xfrm>
          <a:ln w="28575">
            <a:noFill/>
          </a:ln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В заявление, зарегистрированное в Едином сервисе записи оператором, могут быть внесены изменения. Для этого необходимо: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Открыть форму заявления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Нажать кнопку 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«Редактировать»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Внести правки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Нажать кнопку 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«Сохранить»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853" y="3540576"/>
            <a:ext cx="7656740" cy="21917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B6929AD-B871-4216-A8FC-F46C818EE0B8}"/>
              </a:ext>
            </a:extLst>
          </p:cNvPr>
          <p:cNvSpPr txBox="1"/>
          <p:nvPr/>
        </p:nvSpPr>
        <p:spPr>
          <a:xfrm>
            <a:off x="273549" y="5481648"/>
            <a:ext cx="11550315" cy="113877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lvl="1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Важно!</a:t>
            </a:r>
            <a:r>
              <a:rPr lang="ru-RU" sz="2400" dirty="0">
                <a:solidFill>
                  <a:srgbClr val="FF0000"/>
                </a:solidFill>
                <a:latin typeface="Roboto Medium" pitchFamily="2" charset="0"/>
                <a:ea typeface="Roboto Medium" pitchFamily="2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Изменения в заявление, зарегистрированное на ЕПГУ, могут быть внесены только Заявителем в личном кабинете ЕПГУ.</a:t>
            </a:r>
          </a:p>
        </p:txBody>
      </p:sp>
    </p:spTree>
    <p:extLst>
      <p:ext uri="{BB962C8B-B14F-4D97-AF65-F5344CB8AC3E}">
        <p14:creationId xmlns:p14="http://schemas.microsoft.com/office/powerpoint/2010/main" val="2045744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EA9A8CA-A4F4-4EFA-AF42-F563AF82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75664"/>
            <a:ext cx="12192000" cy="791937"/>
          </a:xfrm>
        </p:spPr>
        <p:txBody>
          <a:bodyPr>
            <a:noAutofit/>
          </a:bodyPr>
          <a:lstStyle/>
          <a:p>
            <a:pPr algn="ctr"/>
            <a:br>
              <a:rPr lang="ru-RU" sz="3600" dirty="0">
                <a:solidFill>
                  <a:srgbClr val="7030A0"/>
                </a:solidFill>
                <a:latin typeface="Roboto Medium" pitchFamily="2" charset="0"/>
                <a:ea typeface="Roboto Medium" pitchFamily="2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Подтверждение данных в заявлении с ЕПГУ</a:t>
            </a:r>
            <a:br>
              <a:rPr lang="ru-RU" sz="3600" dirty="0">
                <a:solidFill>
                  <a:srgbClr val="7030A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</a:br>
            <a:endParaRPr lang="ru-RU" sz="3600" dirty="0">
              <a:solidFill>
                <a:srgbClr val="7030A0"/>
              </a:solidFill>
              <a:latin typeface="Times New Roman" panose="02020603050405020304" pitchFamily="18" charset="0"/>
              <a:ea typeface="Roboto Medium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7B2A3647-FB3D-493F-A0AC-BEE756618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665" y="191734"/>
            <a:ext cx="11504813" cy="1098223"/>
          </a:xfrm>
          <a:ln w="28575">
            <a:noFill/>
          </a:ln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Заявления, поданные на ЕПГУ, регистрируются в Едином сервисе записи в статусе 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«Проверка документов»</a:t>
            </a: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. В установленные сроки необходимо подтвердить данные заявления или же отказать в оказании услуги.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441" y="1854656"/>
            <a:ext cx="4148776" cy="18998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Объект 2">
            <a:extLst>
              <a:ext uri="{FF2B5EF4-FFF2-40B4-BE49-F238E27FC236}">
                <a16:creationId xmlns:a16="http://schemas.microsoft.com/office/drawing/2014/main" id="{7B2A3647-FB3D-493F-A0AC-BEE756618DB9}"/>
              </a:ext>
            </a:extLst>
          </p:cNvPr>
          <p:cNvSpPr txBox="1">
            <a:spLocks/>
          </p:cNvSpPr>
          <p:nvPr/>
        </p:nvSpPr>
        <p:spPr>
          <a:xfrm>
            <a:off x="294783" y="1854656"/>
            <a:ext cx="11504813" cy="1424666"/>
          </a:xfrm>
          <a:prstGeom prst="rect">
            <a:avLst/>
          </a:prstGeom>
          <a:ln w="28575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Открыть форму заявления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Нажать кнопку 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«Подтвердить данные»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Заявление переходит в статус 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«Ожидает направления»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6929AD-B871-4216-A8FC-F46C818EE0B8}"/>
              </a:ext>
            </a:extLst>
          </p:cNvPr>
          <p:cNvSpPr txBox="1"/>
          <p:nvPr/>
        </p:nvSpPr>
        <p:spPr>
          <a:xfrm>
            <a:off x="289665" y="3496167"/>
            <a:ext cx="11206598" cy="317009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lvl="1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Важно!</a:t>
            </a:r>
            <a:r>
              <a:rPr lang="ru-RU" sz="2400" dirty="0">
                <a:solidFill>
                  <a:srgbClr val="FF0000"/>
                </a:solidFill>
                <a:latin typeface="Roboto Medium" pitchFamily="2" charset="0"/>
                <a:ea typeface="Roboto Medium" pitchFamily="2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При поступлении заявления с ЕПГУ автоматически отправляются межведомственные запросы на проверку данных: документа удостоверяющего личность и адреса регистрации. Результаты проверки будут доступны для просмотра в разделе 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«Подтверждающие документы»</a:t>
            </a: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Автоматического подтверждения данных заявления на основании результатов проверки не осуществляется.</a:t>
            </a:r>
          </a:p>
          <a:p>
            <a:pPr marL="342900" indent="-342900" algn="just"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Пользователь может подтвердить данные заявления даже при отсутствии результатов проверки в заявлении.</a:t>
            </a:r>
          </a:p>
        </p:txBody>
      </p:sp>
    </p:spTree>
    <p:extLst>
      <p:ext uri="{BB962C8B-B14F-4D97-AF65-F5344CB8AC3E}">
        <p14:creationId xmlns:p14="http://schemas.microsoft.com/office/powerpoint/2010/main" val="3648115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3EA9A8CA-A4F4-4EFA-AF42-F563AF82712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919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ru-RU" sz="3600" dirty="0">
                <a:solidFill>
                  <a:srgbClr val="7030A0"/>
                </a:solidFill>
                <a:latin typeface="Roboto Medium" pitchFamily="2" charset="0"/>
                <a:ea typeface="Roboto Medium" pitchFamily="2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Отказ в предоставлении услуги</a:t>
            </a:r>
            <a:b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</a:br>
            <a:endParaRPr lang="ru-RU" sz="3600" b="1" dirty="0">
              <a:solidFill>
                <a:srgbClr val="7030A0"/>
              </a:solidFill>
              <a:latin typeface="Times New Roman" panose="02020603050405020304" pitchFamily="18" charset="0"/>
              <a:ea typeface="Roboto Medium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7B2A3647-FB3D-493F-A0AC-BEE756618DB9}"/>
              </a:ext>
            </a:extLst>
          </p:cNvPr>
          <p:cNvSpPr txBox="1">
            <a:spLocks/>
          </p:cNvSpPr>
          <p:nvPr/>
        </p:nvSpPr>
        <p:spPr>
          <a:xfrm>
            <a:off x="308396" y="743060"/>
            <a:ext cx="11504813" cy="2139041"/>
          </a:xfrm>
          <a:prstGeom prst="rect">
            <a:avLst/>
          </a:prstGeom>
          <a:ln w="28575"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Открыть форму заявления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В блоке 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«Отказ в зачислении»</a:t>
            </a: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выбрать причину отказа из списка. При необходимости ввести комментарий для Заявителя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Нажать кнопку 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«Отказать в зачислении»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Заявление переходит в статус 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«Отказ в зачислении»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6929AD-B871-4216-A8FC-F46C818EE0B8}"/>
              </a:ext>
            </a:extLst>
          </p:cNvPr>
          <p:cNvSpPr txBox="1"/>
          <p:nvPr/>
        </p:nvSpPr>
        <p:spPr>
          <a:xfrm>
            <a:off x="308396" y="2893678"/>
            <a:ext cx="11777212" cy="215443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lvl="1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Важно!</a:t>
            </a:r>
            <a:r>
              <a:rPr lang="ru-RU" sz="2400" dirty="0">
                <a:solidFill>
                  <a:srgbClr val="FF0000"/>
                </a:solidFill>
                <a:latin typeface="Roboto Medium" pitchFamily="2" charset="0"/>
                <a:ea typeface="Roboto Medium" pitchFamily="2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Комментарий, указанный при формировании отказа, будет доступен Заявителю для просмотра в личном кабинете ЕПГУ.</a:t>
            </a:r>
          </a:p>
          <a:p>
            <a:pPr marL="342900" indent="-342900"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Отказ в получении услуги может быть сформирован муниципальным специалистом.</a:t>
            </a:r>
          </a:p>
          <a:p>
            <a:pPr marL="342900" indent="-342900"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Заявление в статусе «Отказ в зачислении» не может быть повторно обработано. </a:t>
            </a:r>
          </a:p>
          <a:p>
            <a:pPr>
              <a:buClr>
                <a:srgbClr val="7030A0"/>
              </a:buClr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   Для получения услуги требуется повторная подача заявления.</a:t>
            </a:r>
          </a:p>
        </p:txBody>
      </p:sp>
    </p:spTree>
    <p:extLst>
      <p:ext uri="{BB962C8B-B14F-4D97-AF65-F5344CB8AC3E}">
        <p14:creationId xmlns:p14="http://schemas.microsoft.com/office/powerpoint/2010/main" val="357444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EA9A8CA-A4F4-4EFA-AF42-F563AF82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91937"/>
          </a:xfrm>
        </p:spPr>
        <p:txBody>
          <a:bodyPr>
            <a:noAutofit/>
          </a:bodyPr>
          <a:lstStyle/>
          <a:p>
            <a:pPr algn="ctr"/>
            <a:br>
              <a:rPr lang="ru-RU" sz="3600" dirty="0">
                <a:solidFill>
                  <a:srgbClr val="7030A0"/>
                </a:solidFill>
                <a:latin typeface="Roboto Medium" pitchFamily="2" charset="0"/>
                <a:ea typeface="Roboto Medium" pitchFamily="2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Просмотр списка связанных заявлений</a:t>
            </a:r>
            <a:br>
              <a:rPr lang="ru-RU" sz="3600" dirty="0">
                <a:solidFill>
                  <a:srgbClr val="7030A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</a:br>
            <a:endParaRPr lang="ru-RU" sz="3600" dirty="0">
              <a:solidFill>
                <a:srgbClr val="7030A0"/>
              </a:solidFill>
              <a:latin typeface="Times New Roman" panose="02020603050405020304" pitchFamily="18" charset="0"/>
              <a:ea typeface="Roboto Medium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7B2A3647-FB3D-493F-A0AC-BEE756618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907" y="820364"/>
            <a:ext cx="11504813" cy="1898343"/>
          </a:xfrm>
          <a:ln w="28575">
            <a:noFill/>
          </a:ln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Просмотр списка заявлений, связанных с текущим, доступен на любом этапе рассмотрения заявления. Для этого необходимо: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Открыть форму заявления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Нажать кнопку 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«Отобразить связанные заявления»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6929AD-B871-4216-A8FC-F46C818EE0B8}"/>
              </a:ext>
            </a:extLst>
          </p:cNvPr>
          <p:cNvSpPr txBox="1"/>
          <p:nvPr/>
        </p:nvSpPr>
        <p:spPr>
          <a:xfrm>
            <a:off x="273549" y="2648740"/>
            <a:ext cx="11550315" cy="147732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lvl="1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Важно!</a:t>
            </a:r>
            <a:r>
              <a:rPr lang="ru-RU" sz="2400" dirty="0">
                <a:solidFill>
                  <a:srgbClr val="FF0000"/>
                </a:solidFill>
                <a:latin typeface="Roboto Medium" pitchFamily="2" charset="0"/>
                <a:ea typeface="Roboto Medium" pitchFamily="2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В разделе «Связанные заявления» отображается список заявлений, совпадающих с текущим по ФИО и дате рождения ребёнка. Поиск осуществляется среди заявлений, поданных во все муниципалитеты Пермского края.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492" y="3995437"/>
            <a:ext cx="3095625" cy="866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530" y="5087711"/>
            <a:ext cx="10067925" cy="1352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197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EA9A8CA-A4F4-4EFA-AF42-F563AF82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91937"/>
          </a:xfrm>
        </p:spPr>
        <p:txBody>
          <a:bodyPr>
            <a:noAutofit/>
          </a:bodyPr>
          <a:lstStyle/>
          <a:p>
            <a:pPr algn="ctr"/>
            <a:br>
              <a:rPr lang="ru-RU" sz="3600" dirty="0">
                <a:solidFill>
                  <a:srgbClr val="7030A0"/>
                </a:solidFill>
                <a:latin typeface="Roboto Medium" pitchFamily="2" charset="0"/>
                <a:ea typeface="Roboto Medium" pitchFamily="2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Направление в ДОУ</a:t>
            </a:r>
            <a:br>
              <a:rPr lang="ru-RU" sz="3600" dirty="0">
                <a:solidFill>
                  <a:srgbClr val="7030A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</a:br>
            <a:endParaRPr lang="ru-RU" sz="3600" dirty="0">
              <a:solidFill>
                <a:srgbClr val="7030A0"/>
              </a:solidFill>
              <a:latin typeface="Times New Roman" panose="02020603050405020304" pitchFamily="18" charset="0"/>
              <a:ea typeface="Roboto Medium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7B2A3647-FB3D-493F-A0AC-BEE756618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907" y="820364"/>
            <a:ext cx="11504813" cy="3074000"/>
          </a:xfrm>
          <a:ln w="28575">
            <a:noFill/>
          </a:ln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Для выдачи направления в ДОУ необходимо: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Открыть форму заявления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Выбрать в списке ДОУ для направления. При необходимости добавить новое ДОУ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Указать срок ожидания согласия в календарных днях (по умолчанию 10 дней)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Нажать кнопку 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«Направить в ДОУ»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Заявление переходит в статус </a:t>
            </a:r>
            <a:r>
              <a:rPr lang="ru-RU" sz="22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«Направлен в ДОУ»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6929AD-B871-4216-A8FC-F46C818EE0B8}"/>
              </a:ext>
            </a:extLst>
          </p:cNvPr>
          <p:cNvSpPr txBox="1"/>
          <p:nvPr/>
        </p:nvSpPr>
        <p:spPr>
          <a:xfrm>
            <a:off x="306202" y="3739944"/>
            <a:ext cx="11770779" cy="283154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lvl="1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Важно!</a:t>
            </a:r>
            <a:r>
              <a:rPr lang="ru-RU" sz="2400" dirty="0">
                <a:solidFill>
                  <a:srgbClr val="FF0000"/>
                </a:solidFill>
                <a:latin typeface="Roboto Medium" pitchFamily="2" charset="0"/>
                <a:ea typeface="Roboto Medium" pitchFamily="2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Заявления в статусе «Направлен в ДОУ» доступны </a:t>
            </a:r>
          </a:p>
          <a:p>
            <a:pPr>
              <a:buClr>
                <a:srgbClr val="7030A0"/>
              </a:buClr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    муниципальным специалистам для просмотра, но не доступны для обработки.</a:t>
            </a:r>
          </a:p>
          <a:p>
            <a:pPr marL="342900" indent="-342900"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Заявления в статусе «Направлен в ДОУ» отображаются в разделе «Реестр заявлений» соответствующего детского сада.</a:t>
            </a:r>
          </a:p>
          <a:p>
            <a:pPr marL="342900" indent="-342900"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В случае отказа Заявителя от места в ДОУ заявление переходит в статус «Ожидает направления» и вновь становится доступным для обработки муниципальному специалисту.</a:t>
            </a:r>
          </a:p>
          <a:p>
            <a:pPr marL="342900" indent="-342900"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Зачисление осуществляется сотрудниками ДОУ.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010" y="2735433"/>
            <a:ext cx="4740477" cy="16703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878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A9A8CA-A4F4-4EFA-AF42-F563AF82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2936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itchFamily="18" charset="0"/>
              </a:rPr>
              <a:t>Список запланированных доработок</a:t>
            </a:r>
            <a:b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itchFamily="18" charset="0"/>
              </a:rPr>
              <a:t>(срок реализации – </a:t>
            </a:r>
            <a:r>
              <a:rPr lang="ru-RU" sz="36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itchFamily="18" charset="0"/>
              </a:rPr>
              <a:t>до 01.08.2023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2A3647-FB3D-493F-A0AC-BEE756618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266" y="1126671"/>
            <a:ext cx="11622363" cy="5478236"/>
          </a:xfrm>
          <a:ln w="28575">
            <a:noFill/>
          </a:ln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Реализация механизма ввода информации о подтверждении льготы (факт подтверждения, дата подтверждения)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Реализация выгрузки списка заявлений в </a:t>
            </a:r>
            <a:r>
              <a:rPr lang="ru-RU" sz="2400" dirty="0" err="1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xls</a:t>
            </a:r>
            <a:r>
              <a:rPr lang="ru-RU" sz="24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-файл с учетом специфики заявлений в ДОУ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Автоматическая генерация приоритетов для списка ДОУ на форме заявления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Добавление возможности фильтрации заявлений по атрибутам:</a:t>
            </a:r>
          </a:p>
          <a:p>
            <a:pPr marL="800100" lvl="2" indent="-342900">
              <a:lnSpc>
                <a:spcPct val="100000"/>
              </a:lnSpc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18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Приоритетное ДОУ</a:t>
            </a:r>
          </a:p>
          <a:p>
            <a:pPr marL="800100" lvl="2" indent="-342900">
              <a:lnSpc>
                <a:spcPct val="100000"/>
              </a:lnSpc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18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Желаемое ДОУ</a:t>
            </a:r>
          </a:p>
          <a:p>
            <a:pPr marL="800100" lvl="2" indent="-342900">
              <a:lnSpc>
                <a:spcPct val="100000"/>
              </a:lnSpc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18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Наличие льгот</a:t>
            </a:r>
          </a:p>
          <a:p>
            <a:pPr marL="800100" lvl="2" indent="-342900">
              <a:lnSpc>
                <a:spcPct val="100000"/>
              </a:lnSpc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18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Направленность группы</a:t>
            </a:r>
          </a:p>
          <a:p>
            <a:pPr marL="457200" lvl="1" indent="-457200">
              <a:lnSpc>
                <a:spcPct val="100000"/>
              </a:lnSpc>
              <a:spcBef>
                <a:spcPts val="1000"/>
              </a:spcBef>
              <a:buFont typeface="+mj-lt"/>
              <a:buAutoNum type="arabicPeriod" startAt="5"/>
            </a:pP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Добавление колонок в реестр заявлений:</a:t>
            </a:r>
          </a:p>
          <a:p>
            <a:pPr marL="800100" lvl="2" indent="-342900">
              <a:lnSpc>
                <a:spcPct val="100000"/>
              </a:lnSpc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18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ФИО заявителя</a:t>
            </a:r>
          </a:p>
          <a:p>
            <a:pPr marL="800100" lvl="2" indent="-342900">
              <a:lnSpc>
                <a:spcPct val="100000"/>
              </a:lnSpc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18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Плановая дата начала обучения</a:t>
            </a:r>
          </a:p>
          <a:p>
            <a:pPr marL="800100" lvl="2" indent="-342900">
              <a:lnSpc>
                <a:spcPct val="100000"/>
              </a:lnSpc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18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Текущая ОО ребёнка</a:t>
            </a:r>
          </a:p>
          <a:p>
            <a:pPr marL="0" indent="0">
              <a:lnSpc>
                <a:spcPct val="100000"/>
              </a:lnSpc>
              <a:buClr>
                <a:srgbClr val="7030A0"/>
              </a:buClr>
              <a:buNone/>
            </a:pPr>
            <a:endParaRPr lang="ru-RU" sz="1500" dirty="0"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0000"/>
              </a:lnSpc>
              <a:buNone/>
            </a:pP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40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A9A8CA-A4F4-4EFA-AF42-F563AF82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1100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itchFamily="18" charset="0"/>
              </a:rPr>
              <a:t>Список запланированных доработок</a:t>
            </a:r>
            <a:b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itchFamily="18" charset="0"/>
              </a:rPr>
              <a:t>(срок реализации - </a:t>
            </a:r>
            <a:r>
              <a:rPr lang="ru-RU" sz="36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itchFamily="18" charset="0"/>
              </a:rPr>
              <a:t>до 01.09.2023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2A3647-FB3D-493F-A0AC-BEE756618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266" y="1191986"/>
            <a:ext cx="11622363" cy="4996551"/>
          </a:xfrm>
          <a:ln w="28575">
            <a:noFill/>
          </a:ln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Подсветка обязательных к заполнению полей на форме заявления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Реализация возможности массовой обработки заявлений, в том числе в части обработки дублей заявлений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Реализация автоматического оповещения Заявителей о необходимости подтвердить наличие льгот</a:t>
            </a:r>
          </a:p>
          <a:p>
            <a:pPr marL="0" lvl="1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4.   Реализация возможности сортировки списка заявлений по атрибутам:</a:t>
            </a:r>
          </a:p>
          <a:p>
            <a:pPr marL="800100" lvl="2" indent="-342900">
              <a:lnSpc>
                <a:spcPct val="100000"/>
              </a:lnSpc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18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Дата рождения обучающегося</a:t>
            </a:r>
          </a:p>
          <a:p>
            <a:pPr marL="800100" lvl="2" indent="-342900">
              <a:lnSpc>
                <a:spcPct val="100000"/>
              </a:lnSpc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18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Дата начала обучения</a:t>
            </a:r>
          </a:p>
          <a:p>
            <a:pPr marL="800100" lvl="2" indent="-342900">
              <a:lnSpc>
                <a:spcPct val="100000"/>
              </a:lnSpc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18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Дата подачи заявления</a:t>
            </a:r>
            <a:endParaRPr lang="en-US" sz="1800" dirty="0"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endParaRPr lang="ru-RU" sz="1500" dirty="0"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0000"/>
              </a:lnSpc>
              <a:buNone/>
            </a:pP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649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A9A8CA-A4F4-4EFA-AF42-F563AF82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61307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itchFamily="18" charset="0"/>
              </a:rPr>
              <a:t>План работы в период с 15.07.2023 до 24.07.2023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2A3647-FB3D-493F-A0AC-BEE756618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086" y="865414"/>
            <a:ext cx="11622363" cy="2865665"/>
          </a:xfrm>
          <a:ln w="28575">
            <a:noFill/>
          </a:ln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24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14.07.2023</a:t>
            </a:r>
            <a:r>
              <a:rPr lang="ru-RU" sz="24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– перенос заявлений, зарегистрированных в «Контингенте», в Единый сервис записи (кроме уже обработанных)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§"/>
            </a:pPr>
            <a:endParaRPr lang="ru-RU" sz="2400" dirty="0"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24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15.07.2023</a:t>
            </a:r>
            <a:r>
              <a:rPr lang="ru-RU" sz="24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– закрытие подсистемы «Контингент»</a:t>
            </a:r>
            <a:endParaRPr lang="ru-RU" sz="2400" b="1" dirty="0"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§"/>
            </a:pPr>
            <a:endParaRPr lang="ru-RU" sz="2400" b="1" dirty="0"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24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15.07.2023</a:t>
            </a:r>
            <a:r>
              <a:rPr lang="ru-RU" sz="24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– начало регистрации заявлений в Едином сервисе записи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§"/>
            </a:pPr>
            <a:endParaRPr lang="ru-RU" sz="2400" dirty="0"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24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24.07.2023</a:t>
            </a:r>
            <a:r>
              <a:rPr lang="ru-RU" sz="24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– открытие подсистемы «Контингент», зачисление обучающихся</a:t>
            </a:r>
          </a:p>
          <a:p>
            <a:pPr marL="457200" lvl="1" indent="0" algn="just">
              <a:lnSpc>
                <a:spcPct val="100000"/>
              </a:lnSpc>
              <a:buNone/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6929AD-B871-4216-A8FC-F46C818EE0B8}"/>
              </a:ext>
            </a:extLst>
          </p:cNvPr>
          <p:cNvSpPr txBox="1"/>
          <p:nvPr/>
        </p:nvSpPr>
        <p:spPr>
          <a:xfrm>
            <a:off x="274086" y="4409639"/>
            <a:ext cx="11550315" cy="181588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lvl="1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Важно!</a:t>
            </a:r>
            <a:r>
              <a:rPr lang="ru-RU" sz="2400" dirty="0">
                <a:solidFill>
                  <a:srgbClr val="FF0000"/>
                </a:solidFill>
                <a:latin typeface="Roboto Medium" pitchFamily="2" charset="0"/>
                <a:ea typeface="Roboto Medium" pitchFamily="2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Зачисление обучающихся осуществляется сотрудниками ДОУ</a:t>
            </a:r>
          </a:p>
          <a:p>
            <a:pPr marL="342900" indent="-342900">
              <a:buClr>
                <a:srgbClr val="7030A0"/>
              </a:buClr>
              <a:buFont typeface="Wingdings" pitchFamily="2" charset="2"/>
              <a:buChar char="§"/>
            </a:pPr>
            <a:r>
              <a:rPr lang="ru-RU" sz="22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До открытия подсистемы «Контингент» заявления, по которым произведены зачисления обучающихся, будут находится в статусе «Ожидает зачисления». После открытия «Контингента» статус заявлений автоматически будет изменен на «Зачислен».</a:t>
            </a:r>
          </a:p>
        </p:txBody>
      </p:sp>
    </p:spTree>
    <p:extLst>
      <p:ext uri="{BB962C8B-B14F-4D97-AF65-F5344CB8AC3E}">
        <p14:creationId xmlns:p14="http://schemas.microsoft.com/office/powerpoint/2010/main" val="26742266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11539</TotalTime>
  <Words>1100</Words>
  <Application>Microsoft Office PowerPoint</Application>
  <PresentationFormat>Широкоэкранный</PresentationFormat>
  <Paragraphs>130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Roboto</vt:lpstr>
      <vt:lpstr>Roboto Medium</vt:lpstr>
      <vt:lpstr>Times New Roman</vt:lpstr>
      <vt:lpstr>Wingdings</vt:lpstr>
      <vt:lpstr>Тема Office</vt:lpstr>
      <vt:lpstr>   Организация приёма и обработки заявлений  в детские сады в ЭПОС в подсистеме  Единый сервис записи (ЕСЗ) </vt:lpstr>
      <vt:lpstr>Презентация PowerPoint</vt:lpstr>
      <vt:lpstr> Вход в Единый сервис записи  для муниципальных специалистов </vt:lpstr>
      <vt:lpstr>Работа с реестром заявлений</vt:lpstr>
      <vt:lpstr> Регистрация заявления для направления в ДОУ </vt:lpstr>
      <vt:lpstr>Презентация PowerPoint</vt:lpstr>
      <vt:lpstr> Редактирование заявления </vt:lpstr>
      <vt:lpstr> Подтверждение данных в заявлении с ЕПГУ </vt:lpstr>
      <vt:lpstr>Презентация PowerPoint</vt:lpstr>
      <vt:lpstr> Просмотр списка связанных заявлений </vt:lpstr>
      <vt:lpstr> Направление в ДОУ </vt:lpstr>
      <vt:lpstr>Список запланированных доработок (срок реализации – до 01.08.2023)</vt:lpstr>
      <vt:lpstr>Список запланированных доработок (срок реализации - до 01.09.2023)</vt:lpstr>
      <vt:lpstr>План работы в период с 15.07.2023 до 24.07.2023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ЦООП: заполнение, проверка и редактирование справочников  в ЭПОС.Школа</dc:title>
  <dc:creator>Петрова Анфиса Викторовна</dc:creator>
  <cp:lastModifiedBy>Половникова Екатерина Юрьевна</cp:lastModifiedBy>
  <cp:revision>506</cp:revision>
  <dcterms:created xsi:type="dcterms:W3CDTF">2020-08-04T06:20:22Z</dcterms:created>
  <dcterms:modified xsi:type="dcterms:W3CDTF">2023-07-11T13:00:41Z</dcterms:modified>
</cp:coreProperties>
</file>