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538" r:id="rId3"/>
    <p:sldId id="531" r:id="rId4"/>
    <p:sldId id="536" r:id="rId5"/>
    <p:sldId id="537" r:id="rId6"/>
    <p:sldId id="53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180CB20-CE36-4A5A-994D-EA080316A9E3}">
          <p14:sldIdLst>
            <p14:sldId id="258"/>
            <p14:sldId id="538"/>
            <p14:sldId id="531"/>
            <p14:sldId id="536"/>
            <p14:sldId id="537"/>
            <p14:sldId id="5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374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3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AF58F-0DA2-40AF-9072-76535807E09D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55934-AB61-4115-8843-08FA8326F4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16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606AC-D987-4CF7-A9BF-2CD0C1127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E8DD43-9125-46DE-9122-0B6D09F24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D3975B-9F6F-4DE8-B7D1-1E3440C03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2986AB-A0C3-4AA6-80A3-D31B12C0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BB035A-E62D-49CE-A14B-370352965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41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A1D57-26D2-436D-9A42-A4BA8E03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23457-EEC6-492E-8860-1C7E1F60C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C59EB-3138-46A5-A799-B417337C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34A2B-1E43-4C82-8F16-A3A173EC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2BFA12-8635-429D-8AF1-C4A06CC0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7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42D74-6E7F-48B6-B725-F2211EE2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876DA2-0A53-45F7-AF54-9F62048D0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B9888-52D6-406F-8121-ACED2A299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8D429F-75DB-4411-BD95-927D8B47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D8A05-2E54-4AB1-806D-C6D4A0FE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82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30F40-CCEF-4FB1-B919-CE6C2ADE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62588F-6762-4C44-A2CE-D95CAB839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9F81F6-82A6-4949-921F-724BB2722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62DDB9-0CAA-42D2-9E90-ABB93326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D95A6E-1153-4D7F-B001-F85B4B5C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86FE99-5C46-4873-B9A4-08ECE23F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91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2ED75B-9670-4F93-96CC-D136E2B69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6B1BC4-74A8-4AB5-BDC0-256D42052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A7F2AA-FCCA-49C9-95E9-4521CA19B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2263030-AD51-4C86-82C6-E78DDFDD0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0D43DCD-2F24-4744-A097-BCD35BC6E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6996D5-EE1C-42C8-AEDB-574449884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31E3E93-418A-4D7E-997C-6DF9DE81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433291-F956-460A-A96A-A28BF4FF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9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C5D4C-566C-4086-B9EA-235DCDAC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74AB13-D70C-4CF2-AFAE-73154312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C50054-A2D9-4717-B66F-51694FC9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AAB1EA-BC41-48E8-9371-CBD6F2A7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42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384A9D-57A0-4845-9D0B-2A9A23836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7F3FEDF-4B03-4288-8D74-45F5FE1B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89E92-78D4-44BF-BCA6-EBCF6C16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6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82E3E-3869-4CEE-A0F7-406134DF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DF38D4-A102-4882-BC71-D3ED70A04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3BBA77-2680-4D0C-8689-62BA5F556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450C4B-4CC2-4572-AFB9-D4E7ADBD0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69262A-8732-4BB4-AABC-CED4B373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F7616-0234-4A8B-B14C-CE4F67B7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3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E9C92-958D-4403-980D-858775F4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A87579-DE12-4DF0-B800-185324FF5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18BCD0-F303-4A05-96F7-3510C7564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C579FF-57CD-42BE-AC56-880851C7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1EEB4F-64DC-44E7-866F-80480837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F51EF9-0603-48FA-89E2-B76633B2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01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36703-6045-4EF0-853C-DD86E7E4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B67987-3403-4513-8ED4-BA3F1DC29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12EA9A-3FA9-448C-B216-B6048FA29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5A489-E5CC-47BE-B3C0-A1FAEF04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25C76B-CDD7-42BF-A726-84464644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69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0D5987-884A-4872-9B74-0A011270A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0CEFBB-B11A-4E2E-B0C8-32EEE6662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EB317E-6D4A-4010-97CF-7186D1BFC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8504B8-5A07-444F-92E8-C9974E790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92824B-351F-4686-9EE9-78EB9900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12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FA5A6-ADF8-41CC-BD37-1741BB60D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749FB8-0B70-4BC8-894E-9A7E8772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DB992C-C1E9-420D-AF33-C6B1F813B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5CD71-1873-4B28-B036-68C6AE7675BC}" type="datetimeFigureOut">
              <a:rPr lang="ru-RU" smtClean="0"/>
              <a:t>29.06.2023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C8E7EA-CA98-49BD-92D1-3AC823856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DF39F-31D2-467C-89F6-D1FB1AD23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B04FD-FB85-4656-A7C3-CF6842015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8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AC8719-A1AB-4A5C-9611-A345BC2CA906}"/>
              </a:ext>
            </a:extLst>
          </p:cNvPr>
          <p:cNvSpPr txBox="1"/>
          <p:nvPr/>
        </p:nvSpPr>
        <p:spPr>
          <a:xfrm>
            <a:off x="6774589" y="5175361"/>
            <a:ext cx="192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19 января 2023 г.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538D5C8-B5F5-6349-5F71-4B8F49DC82BA}"/>
              </a:ext>
            </a:extLst>
          </p:cNvPr>
          <p:cNvGrpSpPr/>
          <p:nvPr/>
        </p:nvGrpSpPr>
        <p:grpSpPr>
          <a:xfrm>
            <a:off x="-1" y="0"/>
            <a:ext cx="12192001" cy="6935638"/>
            <a:chOff x="-1" y="1"/>
            <a:chExt cx="12192001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2993E24-18A2-4126-A474-170604001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682" t="6617" r="9608" b="-603"/>
            <a:stretch/>
          </p:blipFill>
          <p:spPr>
            <a:xfrm>
              <a:off x="-1" y="1"/>
              <a:ext cx="12192001" cy="6858000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57E1F76-16A0-4C7F-9D04-546F1FE52B12}"/>
                </a:ext>
              </a:extLst>
            </p:cNvPr>
            <p:cNvSpPr/>
            <p:nvPr/>
          </p:nvSpPr>
          <p:spPr>
            <a:xfrm>
              <a:off x="2874128" y="179482"/>
              <a:ext cx="4136065" cy="619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765A1-A5E6-451F-BBCE-206B59C07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1133" y="1655228"/>
            <a:ext cx="5926347" cy="348605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rgbClr val="7030A0"/>
                </a:solidFill>
                <a:latin typeface="Roboto Medium" pitchFamily="2" charset="0"/>
                <a:ea typeface="Roboto Medium" pitchFamily="2" charset="0"/>
              </a:rPr>
            </a:br>
            <a:endParaRPr lang="ru-RU" sz="3200" dirty="0">
              <a:solidFill>
                <a:srgbClr val="7030A0"/>
              </a:solidFill>
              <a:latin typeface="Roboto Medium" pitchFamily="2" charset="0"/>
              <a:ea typeface="Roboto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B9158-3435-DCCC-5E5C-50AF27DCF7DF}"/>
              </a:ext>
            </a:extLst>
          </p:cNvPr>
          <p:cNvSpPr txBox="1"/>
          <p:nvPr/>
        </p:nvSpPr>
        <p:spPr>
          <a:xfrm>
            <a:off x="6636848" y="4806029"/>
            <a:ext cx="168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29 июля 2023г.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F97F97-393B-53FF-095A-A5F6C7AE28D1}"/>
              </a:ext>
            </a:extLst>
          </p:cNvPr>
          <p:cNvSpPr txBox="1"/>
          <p:nvPr/>
        </p:nvSpPr>
        <p:spPr>
          <a:xfrm>
            <a:off x="3477882" y="1859081"/>
            <a:ext cx="5029200" cy="2610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3100" b="1" u="none" spc="-5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подсистеме ЭПОС Единый сервис записи </a:t>
            </a:r>
          </a:p>
          <a:p>
            <a:pPr algn="ctr">
              <a:lnSpc>
                <a:spcPct val="107000"/>
              </a:lnSpc>
            </a:pPr>
            <a:r>
              <a:rPr lang="ru-RU" sz="3100" b="1" u="none" spc="-5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услугам </a:t>
            </a:r>
          </a:p>
          <a:p>
            <a:pPr algn="ctr">
              <a:lnSpc>
                <a:spcPct val="107000"/>
              </a:lnSpc>
            </a:pPr>
            <a:r>
              <a:rPr lang="ru-RU" sz="3100" b="1" u="none" spc="-5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«Запись в 1 класс», </a:t>
            </a:r>
          </a:p>
          <a:p>
            <a:pPr algn="ctr">
              <a:lnSpc>
                <a:spcPct val="107000"/>
              </a:lnSpc>
            </a:pPr>
            <a:r>
              <a:rPr lang="ru-RU" sz="3100" b="1" u="none" spc="-5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«Запись в 10 класс»</a:t>
            </a:r>
            <a:endParaRPr lang="ru-RU" sz="3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0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47F2B8-EC78-2408-D828-81C981A4DAFB}"/>
              </a:ext>
            </a:extLst>
          </p:cNvPr>
          <p:cNvSpPr txBox="1">
            <a:spLocks/>
          </p:cNvSpPr>
          <p:nvPr/>
        </p:nvSpPr>
        <p:spPr>
          <a:xfrm>
            <a:off x="0" y="172528"/>
            <a:ext cx="12192000" cy="4744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План вебинара:</a:t>
            </a:r>
            <a:endParaRPr lang="ru-RU" sz="3600" dirty="0">
              <a:solidFill>
                <a:srgbClr val="7030A0"/>
              </a:solidFill>
              <a:latin typeface="Roboto Medium" pitchFamily="2" charset="0"/>
              <a:ea typeface="Roboto Medium" pitchFamily="2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D8846-FDA8-FE04-5D25-C029E681DDF7}"/>
              </a:ext>
            </a:extLst>
          </p:cNvPr>
          <p:cNvSpPr txBox="1"/>
          <p:nvPr/>
        </p:nvSpPr>
        <p:spPr>
          <a:xfrm>
            <a:off x="359434" y="1992702"/>
            <a:ext cx="11473132" cy="267765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волна </a:t>
            </a: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приёмной кампании по записи в </a:t>
            </a:r>
            <a:r>
              <a:rPr lang="ru-RU" sz="24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завершение приёма и зачисление обучающихся.</a:t>
            </a:r>
          </a:p>
          <a:p>
            <a:pPr marL="457200" indent="-457200">
              <a:buAutoNum type="arabicPeriod"/>
            </a:pPr>
            <a:endParaRPr lang="ru-RU" sz="2400" spc="-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волна </a:t>
            </a: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приёмной кампании по записи в </a:t>
            </a:r>
            <a:r>
              <a:rPr lang="ru-RU" sz="24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открытие плана приёма.</a:t>
            </a:r>
          </a:p>
          <a:p>
            <a:pPr marL="457200" indent="-457200">
              <a:buAutoNum type="arabicPeriod"/>
            </a:pPr>
            <a:endParaRPr lang="ru-RU" sz="2400" spc="-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в </a:t>
            </a:r>
            <a:r>
              <a:rPr lang="ru-RU" sz="24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 </a:t>
            </a:r>
            <a:r>
              <a:rPr lang="ru-RU"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переводы: актуализация данных в Едином Сервисе Записи.</a:t>
            </a:r>
          </a:p>
          <a:p>
            <a:pPr marL="457200" indent="-4572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5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6352"/>
          </a:xfrm>
        </p:spPr>
        <p:txBody>
          <a:bodyPr>
            <a:noAutofit/>
          </a:bodyPr>
          <a:lstStyle/>
          <a:p>
            <a:pPr algn="ctr"/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Первая волна приёмной кампании по записи в 1 класс: </a:t>
            </a:r>
            <a:b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</a:br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завершение приёма и зачисление обучающихся</a:t>
            </a:r>
            <a:endParaRPr lang="ru-RU" sz="3600" dirty="0">
              <a:solidFill>
                <a:srgbClr val="7030A0"/>
              </a:solidFill>
              <a:latin typeface="Roboto Medium" pitchFamily="2" charset="0"/>
              <a:ea typeface="Roboto Medium" pitchFamily="2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45" y="949792"/>
            <a:ext cx="11481709" cy="1850715"/>
          </a:xfrm>
          <a:ln w="28575">
            <a:noFill/>
          </a:ln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ШАГ 1:</a:t>
            </a:r>
            <a:r>
              <a:rPr lang="en-US" sz="1800" b="1" dirty="0"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Убедиться, что дата завершения приёма заявлений в рамках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волны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записи установлена не позднее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июня: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разделе </a:t>
            </a:r>
            <a:r>
              <a:rPr lang="ru-RU" sz="18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«Реестр услуг» </a:t>
            </a: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выбрать услугу </a:t>
            </a:r>
            <a:r>
              <a:rPr lang="ru-RU" sz="18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«Прием детей в 1 класс»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Перейти на вкладку </a:t>
            </a:r>
            <a:r>
              <a:rPr lang="ru-RU" sz="18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«План приема»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Проверить дату окончания для строки плана с типом заявлений </a:t>
            </a:r>
            <a:r>
              <a:rPr lang="ru-RU" sz="18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«Запись в школу»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5" y="2814332"/>
            <a:ext cx="8517773" cy="21428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9" y="5057552"/>
            <a:ext cx="7359422" cy="14984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08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08" y="165868"/>
            <a:ext cx="11529306" cy="2471195"/>
          </a:xfrm>
          <a:ln w="28575">
            <a:noFill/>
          </a:ln>
        </p:spPr>
        <p:txBody>
          <a:bodyPr>
            <a:normAutofit fontScale="5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ШАГ 2: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зачисление обучающихся в срок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05.07.2023 (включительно):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3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Выбрать заявление в разделе </a:t>
            </a:r>
            <a:r>
              <a:rPr lang="ru-RU" sz="33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«Реестр заявлений» </a:t>
            </a:r>
            <a:r>
              <a:rPr lang="ru-RU" sz="33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статусе </a:t>
            </a:r>
            <a:r>
              <a:rPr lang="ru-RU" sz="33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«Поданы документы».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3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блоке </a:t>
            </a:r>
            <a:r>
              <a:rPr lang="ru-RU" sz="33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«Зачисление» </a:t>
            </a:r>
            <a:r>
              <a:rPr lang="ru-RU" sz="33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указать дату зачисления, комментарий (при необходимости) и нажать кнопку </a:t>
            </a:r>
            <a:r>
              <a:rPr lang="ru-RU" sz="33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«Зачислить».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300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Статус заявления будет изменён на </a:t>
            </a:r>
            <a:r>
              <a:rPr lang="ru-RU" sz="33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«Ожидает зачисления».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900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900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ШАГ 3: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отказы по оставшимся заявлениям, указать причину отказа.</a:t>
            </a:r>
            <a:endParaRPr lang="ru-RU" sz="20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F6772F-7DB5-4E6E-BE75-F784023A3188}"/>
              </a:ext>
            </a:extLst>
          </p:cNvPr>
          <p:cNvSpPr txBox="1"/>
          <p:nvPr/>
        </p:nvSpPr>
        <p:spPr>
          <a:xfrm>
            <a:off x="308907" y="4460551"/>
            <a:ext cx="11537471" cy="212365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Зачисленные обучающиеся отобразятся в личном кабинете Контингента не ранее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24 июля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, до тех пор заявления будут находиться в статусе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«Ожидает зачисления».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Отправка данных в Контингент будет выполнена автоматически. После успешного зачисления обучающихся статус заявлений изменится на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«Зачислен».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Все заявления, поданные в рамках 1 волны записи, должны быть обработаны и находиться в статусах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«Отказ в зачислении»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или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«Ожидает зачисления».</a:t>
            </a:r>
            <a:endParaRPr lang="en-US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090" y="2676063"/>
            <a:ext cx="7439124" cy="21224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12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586826"/>
          </a:xfrm>
        </p:spPr>
        <p:txBody>
          <a:bodyPr>
            <a:noAutofit/>
          </a:bodyPr>
          <a:lstStyle/>
          <a:p>
            <a:pPr algn="ctr"/>
            <a:b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</a:br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Вторая волна приёмной кампании по записи в 1 класс: </a:t>
            </a:r>
            <a:b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</a:br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 открытие плана приёма</a:t>
            </a:r>
            <a:endParaRPr lang="ru-RU" sz="3600" dirty="0">
              <a:solidFill>
                <a:srgbClr val="7030A0"/>
              </a:solidFill>
              <a:latin typeface="Roboto Medium" pitchFamily="2" charset="0"/>
              <a:ea typeface="Roboto Medium" pitchFamily="2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A3647-FB3D-493F-A0AC-BEE75661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4" y="929717"/>
            <a:ext cx="11718165" cy="926339"/>
          </a:xfrm>
          <a:ln w="28575">
            <a:noFill/>
          </a:ln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начала приёма заявлений в рамках второй волны в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Едином сервисе записи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необходимо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оздать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 приёма заявлений в 1 класс с датой начала приёма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июля 2023 года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типом заявлений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«Запись в школу»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64" y="1856056"/>
            <a:ext cx="8517773" cy="21428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6772F-7DB5-4E6E-BE75-F784023A3188}"/>
              </a:ext>
            </a:extLst>
          </p:cNvPr>
          <p:cNvSpPr txBox="1"/>
          <p:nvPr/>
        </p:nvSpPr>
        <p:spPr>
          <a:xfrm>
            <a:off x="327264" y="4485054"/>
            <a:ext cx="11537471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При добавлении плана приёма необходимо указать количество свободных мест для распределения во вторую волну записи.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Сотрудникам муниципалитетов будет доступна возможность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ПРОСМОТРА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РЕДАКТИРОВАНИЯ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планов приёма, в том числе количества свободных мест.</a:t>
            </a: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Если свободных мест в школе нет, план приёма открывать не нужно. В этом случае школа будет недоступна для подачи заявлений на ЕПГУ.</a:t>
            </a:r>
            <a:endParaRPr lang="en-US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7030A0"/>
              </a:buClr>
              <a:buFont typeface="Wingdings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План приёма в школах необходимо открыть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 срок до 03.07.2023 (включительно).</a:t>
            </a:r>
            <a:endParaRPr lang="en-US" b="1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105" y="3182051"/>
            <a:ext cx="7598553" cy="1525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68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9A8CA-A4F4-4EFA-AF42-F563AF8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109"/>
            <a:ext cx="12192000" cy="1020536"/>
          </a:xfrm>
        </p:spPr>
        <p:txBody>
          <a:bodyPr>
            <a:noAutofit/>
          </a:bodyPr>
          <a:lstStyle/>
          <a:p>
            <a:pPr algn="ctr"/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Зачисление в 10 класс и переводы: </a:t>
            </a:r>
            <a:b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</a:br>
            <a:r>
              <a:rPr lang="ru-RU" sz="3200" b="1" spc="-30" dirty="0">
                <a:solidFill>
                  <a:srgbClr val="6E2E9F"/>
                </a:solidFill>
                <a:latin typeface="Times New Roman"/>
                <a:cs typeface="Times New Roman"/>
              </a:rPr>
              <a:t>актуализация данных в Едином Сервисе Записи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F6772F-7DB5-4E6E-BE75-F784023A3188}"/>
              </a:ext>
            </a:extLst>
          </p:cNvPr>
          <p:cNvSpPr txBox="1"/>
          <p:nvPr/>
        </p:nvSpPr>
        <p:spPr>
          <a:xfrm>
            <a:off x="258253" y="1305052"/>
            <a:ext cx="11537471" cy="483209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Roboto Medium" pitchFamily="2" charset="0"/>
                <a:cs typeface="Times New Roman" panose="02020603050405020304" pitchFamily="18" charset="0"/>
              </a:rPr>
              <a:t>Важно!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Школам, осуществляющим приём обучающихся в 10 класс необходимо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срок до 03.07.2023 (включительно)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задать параметры приёма заявлений в Едином сервисе записи.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Со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здать новый план приёма с типом </a:t>
            </a: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«Запись в школу»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или внести изменения в существующий.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Всем школам необходимо актуализировать планы приёма по переводам, </a:t>
            </a:r>
          </a:p>
          <a:p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  актуализировать количество свободных мест.</a:t>
            </a:r>
          </a:p>
          <a:p>
            <a:endParaRPr lang="ru-RU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каждой из параллелей должна быть опубликована только 1 услуга.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Для каждой из параллелей должен быть только 1 открытый план приёма на перевод и 1 открытый план приёма на запись.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Если свободных мест в параллели нет, возможны следующие варианты: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Открыть план приема, указав 0 свободных мест. </a:t>
            </a:r>
          </a:p>
          <a:p>
            <a:pPr lvl="1"/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     В этом случае Заявитель сможет подать заявление на ЕПГУ.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Не открывать план приёма. В этом случае школа будет недоступна на ЕПГУ при подаче заявления.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ea typeface="Roboto Light" pitchFamily="2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04.07.2023</a:t>
            </a:r>
            <a:r>
              <a:rPr lang="ru-RU" dirty="0">
                <a:latin typeface="Times New Roman" panose="02020603050405020304" pitchFamily="18" charset="0"/>
                <a:ea typeface="Roboto Light" pitchFamily="2" charset="0"/>
                <a:cs typeface="Times New Roman" panose="02020603050405020304" pitchFamily="18" charset="0"/>
              </a:rPr>
              <a:t> будет осуществлена отправка данных по зачислению в 10 класс и переводам на ЕПГУ.</a:t>
            </a:r>
          </a:p>
        </p:txBody>
      </p:sp>
    </p:spTree>
    <p:extLst>
      <p:ext uri="{BB962C8B-B14F-4D97-AF65-F5344CB8AC3E}">
        <p14:creationId xmlns:p14="http://schemas.microsoft.com/office/powerpoint/2010/main" val="2045744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10550</TotalTime>
  <Words>595</Words>
  <Application>Microsoft Office PowerPoint</Application>
  <PresentationFormat>Широкоэкранный</PresentationFormat>
  <Paragraphs>56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Roboto Light</vt:lpstr>
      <vt:lpstr>Roboto Medium</vt:lpstr>
      <vt:lpstr>Times New Roman</vt:lpstr>
      <vt:lpstr>Wingdings</vt:lpstr>
      <vt:lpstr>Тема Office</vt:lpstr>
      <vt:lpstr>     </vt:lpstr>
      <vt:lpstr>Презентация PowerPoint</vt:lpstr>
      <vt:lpstr>Первая волна приёмной кампании по записи в 1 класс:  завершение приёма и зачисление обучающихся</vt:lpstr>
      <vt:lpstr>Презентация PowerPoint</vt:lpstr>
      <vt:lpstr> Вторая волна приёмной кампании по записи в 1 класс:   открытие плана приёма</vt:lpstr>
      <vt:lpstr>Зачисление в 10 класс и переводы:  актуализация данных в Едином Сервисе Записи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ЦООП: заполнение, проверка и редактирование справочников  в ЭПОС.Школа</dc:title>
  <dc:creator>Петрова Анфиса Викторовна</dc:creator>
  <cp:lastModifiedBy>Половникова Екатерина Юрьевна</cp:lastModifiedBy>
  <cp:revision>486</cp:revision>
  <dcterms:created xsi:type="dcterms:W3CDTF">2020-08-04T06:20:22Z</dcterms:created>
  <dcterms:modified xsi:type="dcterms:W3CDTF">2023-06-29T13:06:36Z</dcterms:modified>
</cp:coreProperties>
</file>